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8"/>
  </p:notesMasterIdLst>
  <p:handoutMasterIdLst>
    <p:handoutMasterId r:id="rId109"/>
  </p:handoutMasterIdLst>
  <p:sldIdLst>
    <p:sldId id="256" r:id="rId2"/>
    <p:sldId id="405" r:id="rId3"/>
    <p:sldId id="427" r:id="rId4"/>
    <p:sldId id="422" r:id="rId5"/>
    <p:sldId id="451" r:id="rId6"/>
    <p:sldId id="428" r:id="rId7"/>
    <p:sldId id="425" r:id="rId8"/>
    <p:sldId id="426" r:id="rId9"/>
    <p:sldId id="431" r:id="rId10"/>
    <p:sldId id="430" r:id="rId11"/>
    <p:sldId id="432" r:id="rId12"/>
    <p:sldId id="433" r:id="rId13"/>
    <p:sldId id="516" r:id="rId14"/>
    <p:sldId id="517" r:id="rId15"/>
    <p:sldId id="518" r:id="rId16"/>
    <p:sldId id="519" r:id="rId17"/>
    <p:sldId id="520" r:id="rId18"/>
    <p:sldId id="521" r:id="rId19"/>
    <p:sldId id="522" r:id="rId20"/>
    <p:sldId id="523" r:id="rId21"/>
    <p:sldId id="524" r:id="rId22"/>
    <p:sldId id="525" r:id="rId23"/>
    <p:sldId id="526" r:id="rId24"/>
    <p:sldId id="527" r:id="rId25"/>
    <p:sldId id="528" r:id="rId26"/>
    <p:sldId id="529" r:id="rId27"/>
    <p:sldId id="530" r:id="rId28"/>
    <p:sldId id="531" r:id="rId29"/>
    <p:sldId id="532" r:id="rId30"/>
    <p:sldId id="435" r:id="rId31"/>
    <p:sldId id="452" r:id="rId32"/>
    <p:sldId id="440" r:id="rId33"/>
    <p:sldId id="441" r:id="rId34"/>
    <p:sldId id="453" r:id="rId35"/>
    <p:sldId id="442" r:id="rId36"/>
    <p:sldId id="443" r:id="rId37"/>
    <p:sldId id="444" r:id="rId38"/>
    <p:sldId id="446" r:id="rId39"/>
    <p:sldId id="454" r:id="rId40"/>
    <p:sldId id="445" r:id="rId41"/>
    <p:sldId id="447" r:id="rId42"/>
    <p:sldId id="448" r:id="rId43"/>
    <p:sldId id="449" r:id="rId44"/>
    <p:sldId id="450" r:id="rId45"/>
    <p:sldId id="455" r:id="rId46"/>
    <p:sldId id="456" r:id="rId47"/>
    <p:sldId id="457" r:id="rId48"/>
    <p:sldId id="458" r:id="rId49"/>
    <p:sldId id="459" r:id="rId50"/>
    <p:sldId id="460" r:id="rId51"/>
    <p:sldId id="461" r:id="rId52"/>
    <p:sldId id="462" r:id="rId53"/>
    <p:sldId id="463" r:id="rId54"/>
    <p:sldId id="464" r:id="rId55"/>
    <p:sldId id="465" r:id="rId56"/>
    <p:sldId id="466" r:id="rId57"/>
    <p:sldId id="467" r:id="rId58"/>
    <p:sldId id="468" r:id="rId59"/>
    <p:sldId id="469" r:id="rId60"/>
    <p:sldId id="438" r:id="rId61"/>
    <p:sldId id="470" r:id="rId62"/>
    <p:sldId id="471" r:id="rId63"/>
    <p:sldId id="472" r:id="rId64"/>
    <p:sldId id="483" r:id="rId65"/>
    <p:sldId id="473" r:id="rId66"/>
    <p:sldId id="474" r:id="rId67"/>
    <p:sldId id="475" r:id="rId68"/>
    <p:sldId id="476" r:id="rId69"/>
    <p:sldId id="477" r:id="rId70"/>
    <p:sldId id="478" r:id="rId71"/>
    <p:sldId id="481" r:id="rId72"/>
    <p:sldId id="479" r:id="rId73"/>
    <p:sldId id="480" r:id="rId74"/>
    <p:sldId id="484" r:id="rId75"/>
    <p:sldId id="485" r:id="rId76"/>
    <p:sldId id="486" r:id="rId77"/>
    <p:sldId id="482" r:id="rId78"/>
    <p:sldId id="487" r:id="rId79"/>
    <p:sldId id="488" r:id="rId80"/>
    <p:sldId id="489" r:id="rId81"/>
    <p:sldId id="490" r:id="rId82"/>
    <p:sldId id="491" r:id="rId83"/>
    <p:sldId id="492" r:id="rId84"/>
    <p:sldId id="493" r:id="rId85"/>
    <p:sldId id="494" r:id="rId86"/>
    <p:sldId id="495" r:id="rId87"/>
    <p:sldId id="496" r:id="rId88"/>
    <p:sldId id="497" r:id="rId89"/>
    <p:sldId id="498" r:id="rId90"/>
    <p:sldId id="499" r:id="rId91"/>
    <p:sldId id="501" r:id="rId92"/>
    <p:sldId id="502" r:id="rId93"/>
    <p:sldId id="503" r:id="rId94"/>
    <p:sldId id="504" r:id="rId95"/>
    <p:sldId id="505" r:id="rId96"/>
    <p:sldId id="506" r:id="rId97"/>
    <p:sldId id="507" r:id="rId98"/>
    <p:sldId id="508" r:id="rId99"/>
    <p:sldId id="509" r:id="rId100"/>
    <p:sldId id="510" r:id="rId101"/>
    <p:sldId id="513" r:id="rId102"/>
    <p:sldId id="512" r:id="rId103"/>
    <p:sldId id="514" r:id="rId104"/>
    <p:sldId id="515" r:id="rId105"/>
    <p:sldId id="533" r:id="rId106"/>
    <p:sldId id="258" r:id="rId107"/>
  </p:sldIdLst>
  <p:sldSz cx="9144000" cy="6858000" type="screen4x3"/>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 Pilbrow" initials="T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CCC00"/>
    <a:srgbClr val="D00606"/>
    <a:srgbClr val="BB15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p:cViewPr varScale="1">
        <p:scale>
          <a:sx n="110" d="100"/>
          <a:sy n="110" d="100"/>
        </p:scale>
        <p:origin x="1614" y="108"/>
      </p:cViewPr>
      <p:guideLst>
        <p:guide orient="horz" pos="2160"/>
        <p:guide pos="2880"/>
      </p:guideLst>
    </p:cSldViewPr>
  </p:slideViewPr>
  <p:notesTextViewPr>
    <p:cViewPr>
      <p:scale>
        <a:sx n="1" d="1"/>
        <a:sy n="1" d="1"/>
      </p:scale>
      <p:origin x="0" y="0"/>
    </p:cViewPr>
  </p:notesTextViewPr>
  <p:sorterViewPr>
    <p:cViewPr>
      <p:scale>
        <a:sx n="100" d="100"/>
        <a:sy n="100" d="100"/>
      </p:scale>
      <p:origin x="0" y="8394"/>
    </p:cViewPr>
  </p:sorterViewPr>
  <p:notesViewPr>
    <p:cSldViewPr>
      <p:cViewPr varScale="1">
        <p:scale>
          <a:sx n="79" d="100"/>
          <a:sy n="79" d="100"/>
        </p:scale>
        <p:origin x="-3930" y="-78"/>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1163" cy="496888"/>
          </a:xfrm>
          <a:prstGeom prst="rect">
            <a:avLst/>
          </a:prstGeom>
        </p:spPr>
        <p:txBody>
          <a:bodyPr vert="horz" lIns="91431" tIns="45716" rIns="91431" bIns="45716" rtlCol="0"/>
          <a:lstStyle>
            <a:lvl1pPr algn="l">
              <a:defRPr sz="1200"/>
            </a:lvl1pPr>
          </a:lstStyle>
          <a:p>
            <a:r>
              <a:rPr lang="en-AU" dirty="0"/>
              <a:t>Introducing Native Title Services Victoria</a:t>
            </a:r>
          </a:p>
        </p:txBody>
      </p:sp>
      <p:sp>
        <p:nvSpPr>
          <p:cNvPr id="3" name="Date Placeholder 2"/>
          <p:cNvSpPr>
            <a:spLocks noGrp="1"/>
          </p:cNvSpPr>
          <p:nvPr>
            <p:ph type="dt" sz="quarter" idx="1"/>
          </p:nvPr>
        </p:nvSpPr>
        <p:spPr>
          <a:xfrm>
            <a:off x="3859213" y="1"/>
            <a:ext cx="2951162" cy="496888"/>
          </a:xfrm>
          <a:prstGeom prst="rect">
            <a:avLst/>
          </a:prstGeom>
        </p:spPr>
        <p:txBody>
          <a:bodyPr vert="horz" lIns="91431" tIns="45716" rIns="91431" bIns="45716" rtlCol="0"/>
          <a:lstStyle>
            <a:lvl1pPr algn="r">
              <a:defRPr sz="1200"/>
            </a:lvl1pPr>
          </a:lstStyle>
          <a:p>
            <a:fld id="{F2FB852B-5CF0-4D6E-9156-8ADA183F161A}" type="datetime1">
              <a:rPr lang="en-US" smtClean="0"/>
              <a:t>7/17/2021</a:t>
            </a:fld>
            <a:endParaRPr lang="en-AU" dirty="0"/>
          </a:p>
        </p:txBody>
      </p:sp>
      <p:sp>
        <p:nvSpPr>
          <p:cNvPr id="4" name="Footer Placeholder 3"/>
          <p:cNvSpPr>
            <a:spLocks noGrp="1"/>
          </p:cNvSpPr>
          <p:nvPr>
            <p:ph type="ftr" sz="quarter" idx="2"/>
          </p:nvPr>
        </p:nvSpPr>
        <p:spPr>
          <a:xfrm>
            <a:off x="1" y="9444038"/>
            <a:ext cx="2951163" cy="496887"/>
          </a:xfrm>
          <a:prstGeom prst="rect">
            <a:avLst/>
          </a:prstGeom>
        </p:spPr>
        <p:txBody>
          <a:bodyPr vert="horz" lIns="91431" tIns="45716" rIns="91431" bIns="45716"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9213" y="9444038"/>
            <a:ext cx="2951162" cy="496887"/>
          </a:xfrm>
          <a:prstGeom prst="rect">
            <a:avLst/>
          </a:prstGeom>
        </p:spPr>
        <p:txBody>
          <a:bodyPr vert="horz" lIns="91431" tIns="45716" rIns="91431" bIns="45716" rtlCol="0" anchor="b"/>
          <a:lstStyle>
            <a:lvl1pPr algn="r">
              <a:defRPr sz="1200"/>
            </a:lvl1pPr>
          </a:lstStyle>
          <a:p>
            <a:fld id="{7395314D-A24C-4A7D-827C-F0B60E361EAF}" type="slidenum">
              <a:rPr lang="en-AU" smtClean="0"/>
              <a:t>‹#›</a:t>
            </a:fld>
            <a:endParaRPr lang="en-AU" dirty="0"/>
          </a:p>
        </p:txBody>
      </p:sp>
    </p:spTree>
    <p:extLst>
      <p:ext uri="{BB962C8B-B14F-4D97-AF65-F5344CB8AC3E}">
        <p14:creationId xmlns:p14="http://schemas.microsoft.com/office/powerpoint/2010/main" val="317022726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1163" cy="496888"/>
          </a:xfrm>
          <a:prstGeom prst="rect">
            <a:avLst/>
          </a:prstGeom>
        </p:spPr>
        <p:txBody>
          <a:bodyPr vert="horz" lIns="91431" tIns="45716" rIns="91431" bIns="45716" rtlCol="0"/>
          <a:lstStyle>
            <a:lvl1pPr algn="l">
              <a:defRPr sz="1200"/>
            </a:lvl1pPr>
          </a:lstStyle>
          <a:p>
            <a:r>
              <a:rPr lang="en-AU" dirty="0"/>
              <a:t>Introducing Native Title Services Victoria</a:t>
            </a:r>
          </a:p>
        </p:txBody>
      </p:sp>
      <p:sp>
        <p:nvSpPr>
          <p:cNvPr id="3" name="Date Placeholder 2"/>
          <p:cNvSpPr>
            <a:spLocks noGrp="1"/>
          </p:cNvSpPr>
          <p:nvPr>
            <p:ph type="dt" idx="1"/>
          </p:nvPr>
        </p:nvSpPr>
        <p:spPr>
          <a:xfrm>
            <a:off x="3859213" y="1"/>
            <a:ext cx="2951162" cy="496888"/>
          </a:xfrm>
          <a:prstGeom prst="rect">
            <a:avLst/>
          </a:prstGeom>
        </p:spPr>
        <p:txBody>
          <a:bodyPr vert="horz" lIns="91431" tIns="45716" rIns="91431" bIns="45716" rtlCol="0"/>
          <a:lstStyle>
            <a:lvl1pPr algn="r">
              <a:defRPr sz="1200"/>
            </a:lvl1pPr>
          </a:lstStyle>
          <a:p>
            <a:fld id="{4F0A3013-1D2D-4CA7-9915-91903FDA3DC2}" type="datetime1">
              <a:rPr lang="en-US" smtClean="0"/>
              <a:t>7/17/2021</a:t>
            </a:fld>
            <a:endParaRPr lang="en-AU" dirty="0"/>
          </a:p>
        </p:txBody>
      </p:sp>
      <p:sp>
        <p:nvSpPr>
          <p:cNvPr id="4" name="Slide Image Placeholder 3"/>
          <p:cNvSpPr>
            <a:spLocks noGrp="1" noRot="1" noChangeAspect="1"/>
          </p:cNvSpPr>
          <p:nvPr>
            <p:ph type="sldImg" idx="2"/>
          </p:nvPr>
        </p:nvSpPr>
        <p:spPr>
          <a:xfrm>
            <a:off x="919163" y="746125"/>
            <a:ext cx="4973637" cy="3729038"/>
          </a:xfrm>
          <a:prstGeom prst="rect">
            <a:avLst/>
          </a:prstGeom>
          <a:noFill/>
          <a:ln w="12700">
            <a:solidFill>
              <a:prstClr val="black"/>
            </a:solidFill>
          </a:ln>
        </p:spPr>
        <p:txBody>
          <a:bodyPr vert="horz" lIns="91431" tIns="45716" rIns="91431" bIns="45716" rtlCol="0" anchor="ctr"/>
          <a:lstStyle/>
          <a:p>
            <a:endParaRPr lang="en-AU" dirty="0"/>
          </a:p>
        </p:txBody>
      </p:sp>
      <p:sp>
        <p:nvSpPr>
          <p:cNvPr id="5" name="Notes Placeholder 4"/>
          <p:cNvSpPr>
            <a:spLocks noGrp="1"/>
          </p:cNvSpPr>
          <p:nvPr>
            <p:ph type="body" sz="quarter" idx="3"/>
          </p:nvPr>
        </p:nvSpPr>
        <p:spPr>
          <a:xfrm>
            <a:off x="681038" y="4722814"/>
            <a:ext cx="5449887" cy="4473575"/>
          </a:xfrm>
          <a:prstGeom prst="rect">
            <a:avLst/>
          </a:prstGeom>
        </p:spPr>
        <p:txBody>
          <a:bodyPr vert="horz" lIns="91431" tIns="45716" rIns="91431"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44038"/>
            <a:ext cx="2951163" cy="496887"/>
          </a:xfrm>
          <a:prstGeom prst="rect">
            <a:avLst/>
          </a:prstGeom>
        </p:spPr>
        <p:txBody>
          <a:bodyPr vert="horz" lIns="91431" tIns="45716" rIns="91431" bIns="45716"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9213" y="9444038"/>
            <a:ext cx="2951162" cy="496887"/>
          </a:xfrm>
          <a:prstGeom prst="rect">
            <a:avLst/>
          </a:prstGeom>
        </p:spPr>
        <p:txBody>
          <a:bodyPr vert="horz" lIns="91431" tIns="45716" rIns="91431" bIns="45716" rtlCol="0" anchor="b"/>
          <a:lstStyle>
            <a:lvl1pPr algn="r">
              <a:defRPr sz="1200"/>
            </a:lvl1pPr>
          </a:lstStyle>
          <a:p>
            <a:fld id="{2379743F-2979-4A34-A1E6-EFF44D4DE09B}" type="slidenum">
              <a:rPr lang="en-AU" smtClean="0"/>
              <a:t>‹#›</a:t>
            </a:fld>
            <a:endParaRPr lang="en-AU" dirty="0"/>
          </a:p>
        </p:txBody>
      </p:sp>
    </p:spTree>
    <p:extLst>
      <p:ext uri="{BB962C8B-B14F-4D97-AF65-F5344CB8AC3E}">
        <p14:creationId xmlns:p14="http://schemas.microsoft.com/office/powerpoint/2010/main" val="41759003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C875A4-4F98-4A84-B7AF-CF21A3235C53}" type="slidenum">
              <a:rPr lang="en-GB" smtClean="0"/>
              <a:t>5</a:t>
            </a:fld>
            <a:endParaRPr lang="en-GB" dirty="0"/>
          </a:p>
        </p:txBody>
      </p:sp>
    </p:spTree>
    <p:extLst>
      <p:ext uri="{BB962C8B-B14F-4D97-AF65-F5344CB8AC3E}">
        <p14:creationId xmlns:p14="http://schemas.microsoft.com/office/powerpoint/2010/main" val="3559236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844399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Tree>
    <p:extLst>
      <p:ext uri="{BB962C8B-B14F-4D97-AF65-F5344CB8AC3E}">
        <p14:creationId xmlns:p14="http://schemas.microsoft.com/office/powerpoint/2010/main" val="214825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Tree>
    <p:extLst>
      <p:ext uri="{BB962C8B-B14F-4D97-AF65-F5344CB8AC3E}">
        <p14:creationId xmlns:p14="http://schemas.microsoft.com/office/powerpoint/2010/main" val="1098469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Tree>
    <p:extLst>
      <p:ext uri="{BB962C8B-B14F-4D97-AF65-F5344CB8AC3E}">
        <p14:creationId xmlns:p14="http://schemas.microsoft.com/office/powerpoint/2010/main" val="3267079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Tree>
    <p:extLst>
      <p:ext uri="{BB962C8B-B14F-4D97-AF65-F5344CB8AC3E}">
        <p14:creationId xmlns:p14="http://schemas.microsoft.com/office/powerpoint/2010/main" val="2220476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Tree>
    <p:extLst>
      <p:ext uri="{BB962C8B-B14F-4D97-AF65-F5344CB8AC3E}">
        <p14:creationId xmlns:p14="http://schemas.microsoft.com/office/powerpoint/2010/main" val="3825620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a:p>
        </p:txBody>
      </p:sp>
    </p:spTree>
    <p:extLst>
      <p:ext uri="{BB962C8B-B14F-4D97-AF65-F5344CB8AC3E}">
        <p14:creationId xmlns:p14="http://schemas.microsoft.com/office/powerpoint/2010/main" val="149394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591613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411574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C875A4-4F98-4A84-B7AF-CF21A3235C53}" type="slidenum">
              <a:rPr lang="en-GB" smtClean="0"/>
              <a:t>22</a:t>
            </a:fld>
            <a:endParaRPr lang="en-GB" dirty="0"/>
          </a:p>
        </p:txBody>
      </p:sp>
    </p:spTree>
    <p:extLst>
      <p:ext uri="{BB962C8B-B14F-4D97-AF65-F5344CB8AC3E}">
        <p14:creationId xmlns:p14="http://schemas.microsoft.com/office/powerpoint/2010/main" val="1553063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AU"/>
              <a:t>Introducing Native Title Services Victoria</a:t>
            </a:r>
            <a:endParaRPr lang="en-AU" dirty="0"/>
          </a:p>
        </p:txBody>
      </p:sp>
      <p:sp>
        <p:nvSpPr>
          <p:cNvPr id="5" name="Date Placeholder 4"/>
          <p:cNvSpPr>
            <a:spLocks noGrp="1"/>
          </p:cNvSpPr>
          <p:nvPr>
            <p:ph type="dt" idx="11"/>
          </p:nvPr>
        </p:nvSpPr>
        <p:spPr/>
        <p:txBody>
          <a:bodyPr/>
          <a:lstStyle/>
          <a:p>
            <a:r>
              <a:rPr lang="en-AU"/>
              <a:t>26/10/2014</a:t>
            </a:r>
            <a:endParaRPr lang="en-AU" dirty="0"/>
          </a:p>
        </p:txBody>
      </p:sp>
      <p:sp>
        <p:nvSpPr>
          <p:cNvPr id="6" name="Slide Number Placeholder 5"/>
          <p:cNvSpPr>
            <a:spLocks noGrp="1"/>
          </p:cNvSpPr>
          <p:nvPr>
            <p:ph type="sldNum" sz="quarter" idx="12"/>
          </p:nvPr>
        </p:nvSpPr>
        <p:spPr/>
        <p:txBody>
          <a:bodyPr/>
          <a:lstStyle/>
          <a:p>
            <a:fld id="{2379743F-2979-4A34-A1E6-EFF44D4DE09B}" type="slidenum">
              <a:rPr lang="en-AU" smtClean="0"/>
              <a:t>27</a:t>
            </a:fld>
            <a:endParaRPr lang="en-AU" dirty="0"/>
          </a:p>
        </p:txBody>
      </p:sp>
    </p:spTree>
    <p:extLst>
      <p:ext uri="{BB962C8B-B14F-4D97-AF65-F5344CB8AC3E}">
        <p14:creationId xmlns:p14="http://schemas.microsoft.com/office/powerpoint/2010/main" val="4259219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787160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33014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424972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971790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2" name="Group 11"/>
          <p:cNvGrpSpPr/>
          <p:nvPr userDrawn="1"/>
        </p:nvGrpSpPr>
        <p:grpSpPr>
          <a:xfrm>
            <a:off x="-18288" y="1916832"/>
            <a:ext cx="9171431" cy="2376264"/>
            <a:chOff x="-18288" y="1916832"/>
            <a:chExt cx="9171431" cy="2376264"/>
          </a:xfrm>
        </p:grpSpPr>
        <p:sp>
          <p:nvSpPr>
            <p:cNvPr id="8" name="Rectangle 7"/>
            <p:cNvSpPr/>
            <p:nvPr/>
          </p:nvSpPr>
          <p:spPr>
            <a:xfrm>
              <a:off x="-187" y="1916832"/>
              <a:ext cx="9126000" cy="22322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4"/>
            <p:cNvSpPr/>
            <p:nvPr/>
          </p:nvSpPr>
          <p:spPr>
            <a:xfrm>
              <a:off x="-18288" y="2218476"/>
              <a:ext cx="9171431" cy="2074620"/>
            </a:xfrm>
            <a:custGeom>
              <a:avLst/>
              <a:gdLst>
                <a:gd name="connsiteX0" fmla="*/ 0 w 9162661"/>
                <a:gd name="connsiteY0" fmla="*/ 0 h 2016224"/>
                <a:gd name="connsiteX1" fmla="*/ 9162661 w 9162661"/>
                <a:gd name="connsiteY1" fmla="*/ 0 h 2016224"/>
                <a:gd name="connsiteX2" fmla="*/ 9162661 w 9162661"/>
                <a:gd name="connsiteY2" fmla="*/ 2016224 h 2016224"/>
                <a:gd name="connsiteX3" fmla="*/ 0 w 9162661"/>
                <a:gd name="connsiteY3" fmla="*/ 2016224 h 2016224"/>
                <a:gd name="connsiteX4" fmla="*/ 0 w 9162661"/>
                <a:gd name="connsiteY4" fmla="*/ 0 h 2016224"/>
                <a:gd name="connsiteX0" fmla="*/ 0 w 9162661"/>
                <a:gd name="connsiteY0" fmla="*/ 0 h 2016224"/>
                <a:gd name="connsiteX1" fmla="*/ 4140285 w 9162661"/>
                <a:gd name="connsiteY1" fmla="*/ 271490 h 2016224"/>
                <a:gd name="connsiteX2" fmla="*/ 9162661 w 9162661"/>
                <a:gd name="connsiteY2" fmla="*/ 0 h 2016224"/>
                <a:gd name="connsiteX3" fmla="*/ 9162661 w 9162661"/>
                <a:gd name="connsiteY3" fmla="*/ 2016224 h 2016224"/>
                <a:gd name="connsiteX4" fmla="*/ 0 w 9162661"/>
                <a:gd name="connsiteY4" fmla="*/ 2016224 h 2016224"/>
                <a:gd name="connsiteX5" fmla="*/ 0 w 9162661"/>
                <a:gd name="connsiteY5" fmla="*/ 0 h 2016224"/>
                <a:gd name="connsiteX0" fmla="*/ 0 w 9162661"/>
                <a:gd name="connsiteY0" fmla="*/ 58396 h 2074620"/>
                <a:gd name="connsiteX1" fmla="*/ 4140285 w 9162661"/>
                <a:gd name="connsiteY1" fmla="*/ 329886 h 2074620"/>
                <a:gd name="connsiteX2" fmla="*/ 8207318 w 9162661"/>
                <a:gd name="connsiteY2" fmla="*/ 0 h 2074620"/>
                <a:gd name="connsiteX3" fmla="*/ 9162661 w 9162661"/>
                <a:gd name="connsiteY3" fmla="*/ 58396 h 2074620"/>
                <a:gd name="connsiteX4" fmla="*/ 9162661 w 9162661"/>
                <a:gd name="connsiteY4" fmla="*/ 2074620 h 2074620"/>
                <a:gd name="connsiteX5" fmla="*/ 0 w 9162661"/>
                <a:gd name="connsiteY5" fmla="*/ 2074620 h 2074620"/>
                <a:gd name="connsiteX6" fmla="*/ 0 w 9162661"/>
                <a:gd name="connsiteY6" fmla="*/ 58396 h 207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661" h="2074620">
                  <a:moveTo>
                    <a:pt x="0" y="58396"/>
                  </a:moveTo>
                  <a:cubicBezTo>
                    <a:pt x="1384644" y="57908"/>
                    <a:pt x="2755641" y="330374"/>
                    <a:pt x="4140285" y="329886"/>
                  </a:cubicBezTo>
                  <a:cubicBezTo>
                    <a:pt x="5791664" y="238121"/>
                    <a:pt x="6555939" y="91765"/>
                    <a:pt x="8207318" y="0"/>
                  </a:cubicBezTo>
                  <a:lnTo>
                    <a:pt x="9162661" y="58396"/>
                  </a:lnTo>
                  <a:lnTo>
                    <a:pt x="9162661" y="2074620"/>
                  </a:lnTo>
                  <a:lnTo>
                    <a:pt x="0" y="2074620"/>
                  </a:lnTo>
                  <a:lnTo>
                    <a:pt x="0" y="58396"/>
                  </a:lnTo>
                  <a:close/>
                </a:path>
              </a:pathLst>
            </a:custGeom>
            <a:gradFill flip="none" rotWithShape="1">
              <a:gsLst>
                <a:gs pos="0">
                  <a:srgbClr val="BB1515">
                    <a:shade val="30000"/>
                    <a:satMod val="115000"/>
                    <a:lumMod val="85000"/>
                    <a:lumOff val="15000"/>
                  </a:srgbClr>
                </a:gs>
                <a:gs pos="60000">
                  <a:srgbClr val="BB1515">
                    <a:shade val="67500"/>
                    <a:satMod val="115000"/>
                  </a:srgbClr>
                </a:gs>
                <a:gs pos="100000">
                  <a:srgbClr val="BB1515">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D00606"/>
                </a:solidFill>
              </a:endParaRPr>
            </a:p>
          </p:txBody>
        </p:sp>
      </p:grpSp>
      <p:sp>
        <p:nvSpPr>
          <p:cNvPr id="2" name="Title 1"/>
          <p:cNvSpPr>
            <a:spLocks noGrp="1"/>
          </p:cNvSpPr>
          <p:nvPr userDrawn="1">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userDrawn="1">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userDrawn="1">
            <p:ph type="dt" sz="half" idx="10"/>
          </p:nvPr>
        </p:nvSpPr>
        <p:spPr/>
        <p:txBody>
          <a:bodyPr/>
          <a:lstStyle/>
          <a:p>
            <a:r>
              <a:rPr lang="en-AU" dirty="0"/>
              <a:t>26/10/2014</a:t>
            </a:r>
          </a:p>
        </p:txBody>
      </p:sp>
      <p:sp>
        <p:nvSpPr>
          <p:cNvPr id="5" name="Footer Placeholder 4"/>
          <p:cNvSpPr>
            <a:spLocks noGrp="1"/>
          </p:cNvSpPr>
          <p:nvPr userDrawn="1">
            <p:ph type="ftr" sz="quarter" idx="11"/>
          </p:nvPr>
        </p:nvSpPr>
        <p:spPr/>
        <p:txBody>
          <a:bodyPr/>
          <a:lstStyle/>
          <a:p>
            <a:endParaRPr lang="en-AU" dirty="0"/>
          </a:p>
        </p:txBody>
      </p:sp>
      <p:sp>
        <p:nvSpPr>
          <p:cNvPr id="6" name="Slide Number Placeholder 5"/>
          <p:cNvSpPr>
            <a:spLocks noGrp="1"/>
          </p:cNvSpPr>
          <p:nvPr userDrawn="1">
            <p:ph type="sldNum" sz="quarter" idx="12"/>
          </p:nvPr>
        </p:nvSpPr>
        <p:spPr/>
        <p:txBody>
          <a:bodyPr/>
          <a:lstStyle/>
          <a:p>
            <a:fld id="{B1B03286-66D5-43FB-A277-D51ADAD32112}" type="slidenum">
              <a:rPr lang="en-AU" smtClean="0"/>
              <a:t>‹#›</a:t>
            </a:fld>
            <a:endParaRPr lang="en-AU" dirty="0"/>
          </a:p>
        </p:txBody>
      </p:sp>
    </p:spTree>
    <p:extLst>
      <p:ext uri="{BB962C8B-B14F-4D97-AF65-F5344CB8AC3E}">
        <p14:creationId xmlns:p14="http://schemas.microsoft.com/office/powerpoint/2010/main" val="401062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lvl1pPr>
          </a:lstStyle>
          <a:p>
            <a:r>
              <a:rPr lang="en-US"/>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p:cNvSpPr>
            <a:spLocks noGrp="1"/>
          </p:cNvSpPr>
          <p:nvPr>
            <p:ph type="dt" sz="half" idx="10"/>
          </p:nvPr>
        </p:nvSpPr>
        <p:spPr/>
        <p:txBody>
          <a:bodyPr/>
          <a:lstStyle/>
          <a:p>
            <a:r>
              <a:rPr lang="en-AU" dirty="0"/>
              <a:t>26/10/2014</a:t>
            </a:r>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1B03286-66D5-43FB-A277-D51ADAD32112}" type="slidenum">
              <a:rPr lang="en-AU" smtClean="0"/>
              <a:t>‹#›</a:t>
            </a:fld>
            <a:endParaRPr lang="en-AU" dirty="0"/>
          </a:p>
        </p:txBody>
      </p:sp>
      <p:cxnSp>
        <p:nvCxnSpPr>
          <p:cNvPr id="8" name="Straight Connector 7"/>
          <p:cNvCxnSpPr/>
          <p:nvPr userDrawn="1"/>
        </p:nvCxnSpPr>
        <p:spPr>
          <a:xfrm>
            <a:off x="565840" y="1170464"/>
            <a:ext cx="80648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00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AU" dirty="0"/>
              <a:t>26/10/2014</a:t>
            </a:r>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B1B03286-66D5-43FB-A277-D51ADAD32112}" type="slidenum">
              <a:rPr lang="en-AU" smtClean="0"/>
              <a:pPr/>
              <a:t>‹#›</a:t>
            </a:fld>
            <a:endParaRPr lang="en-AU" dirty="0"/>
          </a:p>
        </p:txBody>
      </p:sp>
      <p:grpSp>
        <p:nvGrpSpPr>
          <p:cNvPr id="6" name="Group 5"/>
          <p:cNvGrpSpPr/>
          <p:nvPr userDrawn="1"/>
        </p:nvGrpSpPr>
        <p:grpSpPr>
          <a:xfrm>
            <a:off x="-15497" y="3717032"/>
            <a:ext cx="9171431" cy="2376264"/>
            <a:chOff x="-18288" y="1916832"/>
            <a:chExt cx="9171431" cy="2376264"/>
          </a:xfrm>
        </p:grpSpPr>
        <p:sp>
          <p:nvSpPr>
            <p:cNvPr id="7" name="Rectangle 6"/>
            <p:cNvSpPr/>
            <p:nvPr/>
          </p:nvSpPr>
          <p:spPr>
            <a:xfrm>
              <a:off x="-187" y="1916832"/>
              <a:ext cx="9126000" cy="22322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4"/>
            <p:cNvSpPr/>
            <p:nvPr/>
          </p:nvSpPr>
          <p:spPr>
            <a:xfrm>
              <a:off x="-18288" y="2218476"/>
              <a:ext cx="9171431" cy="2074620"/>
            </a:xfrm>
            <a:custGeom>
              <a:avLst/>
              <a:gdLst>
                <a:gd name="connsiteX0" fmla="*/ 0 w 9162661"/>
                <a:gd name="connsiteY0" fmla="*/ 0 h 2016224"/>
                <a:gd name="connsiteX1" fmla="*/ 9162661 w 9162661"/>
                <a:gd name="connsiteY1" fmla="*/ 0 h 2016224"/>
                <a:gd name="connsiteX2" fmla="*/ 9162661 w 9162661"/>
                <a:gd name="connsiteY2" fmla="*/ 2016224 h 2016224"/>
                <a:gd name="connsiteX3" fmla="*/ 0 w 9162661"/>
                <a:gd name="connsiteY3" fmla="*/ 2016224 h 2016224"/>
                <a:gd name="connsiteX4" fmla="*/ 0 w 9162661"/>
                <a:gd name="connsiteY4" fmla="*/ 0 h 2016224"/>
                <a:gd name="connsiteX0" fmla="*/ 0 w 9162661"/>
                <a:gd name="connsiteY0" fmla="*/ 0 h 2016224"/>
                <a:gd name="connsiteX1" fmla="*/ 4140285 w 9162661"/>
                <a:gd name="connsiteY1" fmla="*/ 271490 h 2016224"/>
                <a:gd name="connsiteX2" fmla="*/ 9162661 w 9162661"/>
                <a:gd name="connsiteY2" fmla="*/ 0 h 2016224"/>
                <a:gd name="connsiteX3" fmla="*/ 9162661 w 9162661"/>
                <a:gd name="connsiteY3" fmla="*/ 2016224 h 2016224"/>
                <a:gd name="connsiteX4" fmla="*/ 0 w 9162661"/>
                <a:gd name="connsiteY4" fmla="*/ 2016224 h 2016224"/>
                <a:gd name="connsiteX5" fmla="*/ 0 w 9162661"/>
                <a:gd name="connsiteY5" fmla="*/ 0 h 2016224"/>
                <a:gd name="connsiteX0" fmla="*/ 0 w 9162661"/>
                <a:gd name="connsiteY0" fmla="*/ 58396 h 2074620"/>
                <a:gd name="connsiteX1" fmla="*/ 4140285 w 9162661"/>
                <a:gd name="connsiteY1" fmla="*/ 329886 h 2074620"/>
                <a:gd name="connsiteX2" fmla="*/ 8207318 w 9162661"/>
                <a:gd name="connsiteY2" fmla="*/ 0 h 2074620"/>
                <a:gd name="connsiteX3" fmla="*/ 9162661 w 9162661"/>
                <a:gd name="connsiteY3" fmla="*/ 58396 h 2074620"/>
                <a:gd name="connsiteX4" fmla="*/ 9162661 w 9162661"/>
                <a:gd name="connsiteY4" fmla="*/ 2074620 h 2074620"/>
                <a:gd name="connsiteX5" fmla="*/ 0 w 9162661"/>
                <a:gd name="connsiteY5" fmla="*/ 2074620 h 2074620"/>
                <a:gd name="connsiteX6" fmla="*/ 0 w 9162661"/>
                <a:gd name="connsiteY6" fmla="*/ 58396 h 207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661" h="2074620">
                  <a:moveTo>
                    <a:pt x="0" y="58396"/>
                  </a:moveTo>
                  <a:cubicBezTo>
                    <a:pt x="1384644" y="57908"/>
                    <a:pt x="2755641" y="330374"/>
                    <a:pt x="4140285" y="329886"/>
                  </a:cubicBezTo>
                  <a:cubicBezTo>
                    <a:pt x="5791664" y="238121"/>
                    <a:pt x="6555939" y="91765"/>
                    <a:pt x="8207318" y="0"/>
                  </a:cubicBezTo>
                  <a:lnTo>
                    <a:pt x="9162661" y="58396"/>
                  </a:lnTo>
                  <a:lnTo>
                    <a:pt x="9162661" y="2074620"/>
                  </a:lnTo>
                  <a:lnTo>
                    <a:pt x="0" y="2074620"/>
                  </a:lnTo>
                  <a:lnTo>
                    <a:pt x="0" y="58396"/>
                  </a:lnTo>
                  <a:close/>
                </a:path>
              </a:pathLst>
            </a:custGeom>
            <a:gradFill flip="none" rotWithShape="1">
              <a:gsLst>
                <a:gs pos="0">
                  <a:srgbClr val="BB1515">
                    <a:shade val="30000"/>
                    <a:satMod val="115000"/>
                    <a:lumMod val="85000"/>
                    <a:lumOff val="15000"/>
                  </a:srgbClr>
                </a:gs>
                <a:gs pos="60000">
                  <a:srgbClr val="BB1515">
                    <a:shade val="67500"/>
                    <a:satMod val="115000"/>
                  </a:srgbClr>
                </a:gs>
                <a:gs pos="100000">
                  <a:srgbClr val="BB1515">
                    <a:shade val="100000"/>
                    <a:satMod val="1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D00606"/>
                </a:solidFill>
              </a:endParaRPr>
            </a:p>
          </p:txBody>
        </p:sp>
      </p:grpSp>
      <p:sp>
        <p:nvSpPr>
          <p:cNvPr id="2" name="Title 1"/>
          <p:cNvSpPr>
            <a:spLocks noGrp="1"/>
          </p:cNvSpPr>
          <p:nvPr>
            <p:ph type="title"/>
          </p:nvPr>
        </p:nvSpPr>
        <p:spPr>
          <a:xfrm>
            <a:off x="455418" y="4806280"/>
            <a:ext cx="8229600" cy="1143000"/>
          </a:xfrm>
        </p:spPr>
        <p:txBody>
          <a:bodyPr/>
          <a:lstStyle>
            <a:lvl1pPr algn="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9256959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marL="0" algn="l" defTabSz="914400" rtl="0" eaLnBrk="1" latinLnBrk="0" hangingPunct="1">
              <a:defRPr lang="en-AU" sz="1200" kern="1200" smtClean="0">
                <a:solidFill>
                  <a:schemeClr val="tx1">
                    <a:tint val="75000"/>
                  </a:schemeClr>
                </a:solidFill>
                <a:latin typeface="+mn-lt"/>
                <a:ea typeface="+mn-ea"/>
                <a:cs typeface="+mn-cs"/>
              </a:defRPr>
            </a:lvl1pPr>
          </a:lstStyle>
          <a:p>
            <a:r>
              <a:rPr lang="en-AU" dirty="0"/>
              <a:t>26/10/2014</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marL="0" algn="r" defTabSz="914400" rtl="0" eaLnBrk="1" latinLnBrk="0" hangingPunct="1">
              <a:defRPr lang="en-AU" sz="1200" kern="1200" smtClean="0">
                <a:solidFill>
                  <a:schemeClr val="tx1">
                    <a:tint val="75000"/>
                  </a:schemeClr>
                </a:solidFill>
                <a:latin typeface="+mn-lt"/>
                <a:ea typeface="+mn-ea"/>
                <a:cs typeface="+mn-cs"/>
              </a:defRPr>
            </a:lvl1pPr>
          </a:lstStyle>
          <a:p>
            <a:fld id="{B1B03286-66D5-43FB-A277-D51ADAD32112}" type="slidenum">
              <a:rPr lang="en-AU" smtClean="0"/>
              <a:pPr/>
              <a:t>‹#›</a:t>
            </a:fld>
            <a:endParaRPr lang="en-AU" dirty="0"/>
          </a:p>
        </p:txBody>
      </p:sp>
    </p:spTree>
    <p:extLst>
      <p:ext uri="{BB962C8B-B14F-4D97-AF65-F5344CB8AC3E}">
        <p14:creationId xmlns:p14="http://schemas.microsoft.com/office/powerpoint/2010/main" val="335530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420888"/>
            <a:ext cx="7772400" cy="1470025"/>
          </a:xfrm>
        </p:spPr>
        <p:txBody>
          <a:bodyPr>
            <a:normAutofit/>
          </a:bodyPr>
          <a:lstStyle/>
          <a:p>
            <a:pPr lvl="0" algn="ctr">
              <a:spcBef>
                <a:spcPct val="20000"/>
              </a:spcBef>
            </a:pPr>
            <a:r>
              <a:rPr lang="en-AU" dirty="0">
                <a:solidFill>
                  <a:schemeClr val="bg1"/>
                </a:solidFill>
              </a:rPr>
              <a:t> First Principles Review Committee</a:t>
            </a:r>
            <a:endParaRPr lang="en-AU" i="1" dirty="0">
              <a:solidFill>
                <a:schemeClr val="bg1"/>
              </a:solidFill>
            </a:endParaRPr>
          </a:p>
        </p:txBody>
      </p:sp>
      <p:sp>
        <p:nvSpPr>
          <p:cNvPr id="3" name="Subtitle 2"/>
          <p:cNvSpPr>
            <a:spLocks noGrp="1"/>
          </p:cNvSpPr>
          <p:nvPr>
            <p:ph type="subTitle" idx="1"/>
          </p:nvPr>
        </p:nvSpPr>
        <p:spPr>
          <a:xfrm>
            <a:off x="1479611" y="3284984"/>
            <a:ext cx="6400800" cy="1752600"/>
          </a:xfrm>
          <a:ln>
            <a:noFill/>
          </a:ln>
        </p:spPr>
        <p:txBody>
          <a:bodyPr/>
          <a:lstStyle/>
          <a:p>
            <a:endParaRPr lang="en-AU" b="1" dirty="0">
              <a:solidFill>
                <a:schemeClr val="bg1"/>
              </a:solidFill>
            </a:endParaRPr>
          </a:p>
          <a:p>
            <a:r>
              <a:rPr lang="en-AU" b="1" dirty="0">
                <a:solidFill>
                  <a:schemeClr val="bg1"/>
                </a:solidFill>
              </a:rPr>
              <a:t>5-6 August 2019</a:t>
            </a:r>
          </a:p>
        </p:txBody>
      </p:sp>
      <p:sp>
        <p:nvSpPr>
          <p:cNvPr id="5" name="Rectangle 4"/>
          <p:cNvSpPr/>
          <p:nvPr/>
        </p:nvSpPr>
        <p:spPr>
          <a:xfrm>
            <a:off x="2771800" y="4509120"/>
            <a:ext cx="3816424"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3146486" y="4653136"/>
            <a:ext cx="3067050" cy="1411605"/>
          </a:xfrm>
          <a:prstGeom prst="rect">
            <a:avLst/>
          </a:prstGeom>
        </p:spPr>
      </p:pic>
    </p:spTree>
    <p:extLst>
      <p:ext uri="{BB962C8B-B14F-4D97-AF65-F5344CB8AC3E}">
        <p14:creationId xmlns:p14="http://schemas.microsoft.com/office/powerpoint/2010/main" val="1693810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AU" dirty="0">
                <a:solidFill>
                  <a:schemeClr val="bg1"/>
                </a:solidFill>
              </a:rPr>
              <a:t>Governance Rules for FPRC</a:t>
            </a:r>
          </a:p>
        </p:txBody>
      </p:sp>
      <p:sp>
        <p:nvSpPr>
          <p:cNvPr id="4" name="Date Placeholder 3"/>
          <p:cNvSpPr>
            <a:spLocks noGrp="1"/>
          </p:cNvSpPr>
          <p:nvPr>
            <p:ph type="dt" sz="half" idx="10"/>
          </p:nvPr>
        </p:nvSpPr>
        <p:spPr/>
        <p:txBody>
          <a:bodyPr/>
          <a:lstStyle/>
          <a:p>
            <a:r>
              <a:rPr lang="en-AU" dirty="0"/>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10</a:t>
            </a:fld>
            <a:endParaRPr lang="en-AU" dirty="0"/>
          </a:p>
        </p:txBody>
      </p:sp>
      <p:sp>
        <p:nvSpPr>
          <p:cNvPr id="6" name="Rectangle 5"/>
          <p:cNvSpPr/>
          <p:nvPr/>
        </p:nvSpPr>
        <p:spPr>
          <a:xfrm>
            <a:off x="503548" y="2230647"/>
            <a:ext cx="8212160" cy="369332"/>
          </a:xfrm>
          <a:prstGeom prst="rect">
            <a:avLst/>
          </a:prstGeom>
          <a:solidFill>
            <a:srgbClr val="00B0F0"/>
          </a:solidFill>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AU" dirty="0"/>
              <a:t>Name: First Principles Review Committee</a:t>
            </a:r>
          </a:p>
        </p:txBody>
      </p:sp>
      <p:sp>
        <p:nvSpPr>
          <p:cNvPr id="7" name="Rectangle 6"/>
          <p:cNvSpPr/>
          <p:nvPr/>
        </p:nvSpPr>
        <p:spPr>
          <a:xfrm>
            <a:off x="6012160" y="6021288"/>
            <a:ext cx="273630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503548" y="2858865"/>
            <a:ext cx="2503028"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AU" b="1" dirty="0"/>
              <a:t>Membership</a:t>
            </a:r>
          </a:p>
        </p:txBody>
      </p:sp>
      <p:sp>
        <p:nvSpPr>
          <p:cNvPr id="18" name="Rectangle 17"/>
          <p:cNvSpPr/>
          <p:nvPr/>
        </p:nvSpPr>
        <p:spPr>
          <a:xfrm>
            <a:off x="493599" y="4514929"/>
            <a:ext cx="2512977"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AU" b="1" dirty="0"/>
              <a:t>Minutes and Terms of Reference</a:t>
            </a:r>
          </a:p>
        </p:txBody>
      </p:sp>
      <p:sp>
        <p:nvSpPr>
          <p:cNvPr id="19" name="Rectangle 18"/>
          <p:cNvSpPr/>
          <p:nvPr/>
        </p:nvSpPr>
        <p:spPr>
          <a:xfrm>
            <a:off x="441354" y="1511730"/>
            <a:ext cx="8287417"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AU" dirty="0"/>
              <a:t>The general approach of the Committee is to adopt an approach of transparency and openness towards Traditional Owners. </a:t>
            </a:r>
          </a:p>
        </p:txBody>
      </p:sp>
      <p:sp>
        <p:nvSpPr>
          <p:cNvPr id="22" name="Rectangle 21"/>
          <p:cNvSpPr/>
          <p:nvPr/>
        </p:nvSpPr>
        <p:spPr>
          <a:xfrm>
            <a:off x="3236603" y="2826857"/>
            <a:ext cx="5407097" cy="369332"/>
          </a:xfrm>
          <a:prstGeom prst="rect">
            <a:avLst/>
          </a:prstGeom>
          <a:solidFill>
            <a:srgbClr val="00B0F0"/>
          </a:solidFill>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AU" dirty="0"/>
              <a:t>Open to all Victorian Traditional Owners. </a:t>
            </a:r>
          </a:p>
        </p:txBody>
      </p:sp>
      <p:sp>
        <p:nvSpPr>
          <p:cNvPr id="23" name="Rectangle 22"/>
          <p:cNvSpPr/>
          <p:nvPr/>
        </p:nvSpPr>
        <p:spPr>
          <a:xfrm>
            <a:off x="3216485" y="4490411"/>
            <a:ext cx="5525932" cy="652877"/>
          </a:xfrm>
          <a:prstGeom prst="rect">
            <a:avLst/>
          </a:prstGeom>
          <a:solidFill>
            <a:srgbClr val="00B0F0"/>
          </a:solidFill>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AU" dirty="0"/>
              <a:t>To be public, and open to any Traditional Owner upon request</a:t>
            </a:r>
          </a:p>
        </p:txBody>
      </p:sp>
      <p:sp>
        <p:nvSpPr>
          <p:cNvPr id="24" name="Rectangle 23"/>
          <p:cNvSpPr/>
          <p:nvPr/>
        </p:nvSpPr>
        <p:spPr>
          <a:xfrm>
            <a:off x="472547" y="5651956"/>
            <a:ext cx="2512977"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AU" b="1" dirty="0"/>
              <a:t>Meeting Frequency </a:t>
            </a:r>
          </a:p>
        </p:txBody>
      </p:sp>
      <p:sp>
        <p:nvSpPr>
          <p:cNvPr id="25" name="Rectangle 24"/>
          <p:cNvSpPr/>
          <p:nvPr/>
        </p:nvSpPr>
        <p:spPr>
          <a:xfrm>
            <a:off x="3216485" y="5572362"/>
            <a:ext cx="5525932" cy="369332"/>
          </a:xfrm>
          <a:prstGeom prst="rect">
            <a:avLst/>
          </a:prstGeom>
          <a:solidFill>
            <a:srgbClr val="00B0F0"/>
          </a:solidFill>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AU" dirty="0"/>
              <a:t>To meet quarterly (i.e. about every 12 weeks)</a:t>
            </a:r>
          </a:p>
        </p:txBody>
      </p:sp>
      <p:sp>
        <p:nvSpPr>
          <p:cNvPr id="3" name="Rectangle 2"/>
          <p:cNvSpPr/>
          <p:nvPr/>
        </p:nvSpPr>
        <p:spPr>
          <a:xfrm>
            <a:off x="3249194" y="3775196"/>
            <a:ext cx="5437606" cy="369332"/>
          </a:xfrm>
          <a:prstGeom prst="rect">
            <a:avLst/>
          </a:prstGeom>
          <a:solidFill>
            <a:srgbClr val="00B0F0"/>
          </a:solidFill>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AU" dirty="0">
                <a:solidFill>
                  <a:schemeClr val="dk1"/>
                </a:solidFill>
              </a:rPr>
              <a:t>Aim towards representation from all mobs</a:t>
            </a:r>
          </a:p>
        </p:txBody>
      </p:sp>
      <p:sp>
        <p:nvSpPr>
          <p:cNvPr id="26" name="Rectangle 25"/>
          <p:cNvSpPr/>
          <p:nvPr/>
        </p:nvSpPr>
        <p:spPr>
          <a:xfrm>
            <a:off x="3236602" y="3314199"/>
            <a:ext cx="5407097" cy="369332"/>
          </a:xfrm>
          <a:prstGeom prst="rect">
            <a:avLst/>
          </a:prstGeom>
          <a:solidFill>
            <a:srgbClr val="00B0F0"/>
          </a:solidFill>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AU" dirty="0"/>
              <a:t>Membership through an EOI process (then close). </a:t>
            </a:r>
          </a:p>
        </p:txBody>
      </p:sp>
      <p:pic>
        <p:nvPicPr>
          <p:cNvPr id="20" name="Picture 19">
            <a:extLst>
              <a:ext uri="{FF2B5EF4-FFF2-40B4-BE49-F238E27FC236}">
                <a16:creationId xmlns:a16="http://schemas.microsoft.com/office/drawing/2014/main" id="{CB23234B-255A-4579-8ED7-3252170FFEC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135716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8" grpId="0" animBg="1"/>
      <p:bldP spid="19" grpId="0" animBg="1"/>
      <p:bldP spid="22" grpId="0" animBg="1"/>
      <p:bldP spid="23" grpId="0" animBg="1"/>
      <p:bldP spid="24" grpId="0" animBg="1"/>
      <p:bldP spid="25" grpId="0" animBg="1"/>
      <p:bldP spid="3" grpId="0" animBg="1"/>
      <p:bldP spid="2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pPr algn="ctr"/>
            <a:r>
              <a:rPr lang="en-AU" dirty="0">
                <a:solidFill>
                  <a:schemeClr val="bg1"/>
                </a:solidFill>
              </a:rPr>
              <a:t>A summary of the State’s modelling for TO corporation sustainability.</a:t>
            </a:r>
          </a:p>
        </p:txBody>
      </p:sp>
      <p:sp>
        <p:nvSpPr>
          <p:cNvPr id="4" name="Date Placeholder 3"/>
          <p:cNvSpPr>
            <a:spLocks noGrp="1"/>
          </p:cNvSpPr>
          <p:nvPr>
            <p:ph type="dt" sz="half" idx="10"/>
          </p:nvPr>
        </p:nvSpPr>
        <p:spPr/>
        <p:txBody>
          <a:bodyPr/>
          <a:lstStyle/>
          <a:p>
            <a:r>
              <a:rPr lang="en-AU" dirty="0"/>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100</a:t>
            </a:fld>
            <a:endParaRPr lang="en-AU"/>
          </a:p>
        </p:txBody>
      </p:sp>
      <p:sp>
        <p:nvSpPr>
          <p:cNvPr id="3" name="Rectangle 2"/>
          <p:cNvSpPr/>
          <p:nvPr/>
        </p:nvSpPr>
        <p:spPr>
          <a:xfrm>
            <a:off x="550888" y="1628801"/>
            <a:ext cx="7981552"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b="1" dirty="0">
                <a:solidFill>
                  <a:schemeClr val="tx1"/>
                </a:solidFill>
              </a:rPr>
              <a:t>How does the corporation achieve $1.1 million in revenue a year? </a:t>
            </a:r>
            <a:endParaRPr lang="en-AU" b="1" dirty="0">
              <a:solidFill>
                <a:srgbClr val="0070C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612765143"/>
              </p:ext>
            </p:extLst>
          </p:nvPr>
        </p:nvGraphicFramePr>
        <p:xfrm>
          <a:off x="1493664" y="2462595"/>
          <a:ext cx="6096000" cy="3312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AU" dirty="0"/>
                        <a:t>Component</a:t>
                      </a:r>
                    </a:p>
                  </a:txBody>
                  <a:tcPr/>
                </a:tc>
                <a:tc>
                  <a:txBody>
                    <a:bodyPr/>
                    <a:lstStyle/>
                    <a:p>
                      <a:r>
                        <a:rPr lang="en-AU" dirty="0"/>
                        <a:t>Principal</a:t>
                      </a:r>
                    </a:p>
                  </a:txBody>
                  <a:tcPr/>
                </a:tc>
                <a:tc>
                  <a:txBody>
                    <a:bodyPr/>
                    <a:lstStyle/>
                    <a:p>
                      <a:r>
                        <a:rPr lang="en-AU" dirty="0"/>
                        <a:t>Annual Revenue</a:t>
                      </a:r>
                    </a:p>
                  </a:txBody>
                  <a:tcPr/>
                </a:tc>
                <a:extLst>
                  <a:ext uri="{0D108BD9-81ED-4DB2-BD59-A6C34878D82A}">
                    <a16:rowId xmlns:a16="http://schemas.microsoft.com/office/drawing/2014/main" val="10000"/>
                  </a:ext>
                </a:extLst>
              </a:tr>
              <a:tr h="370840">
                <a:tc>
                  <a:txBody>
                    <a:bodyPr/>
                    <a:lstStyle/>
                    <a:p>
                      <a:r>
                        <a:rPr lang="en-AU" dirty="0"/>
                        <a:t>Rap funding</a:t>
                      </a:r>
                    </a:p>
                  </a:txBody>
                  <a:tcPr/>
                </a:tc>
                <a:tc>
                  <a:txBody>
                    <a:bodyPr/>
                    <a:lstStyle/>
                    <a:p>
                      <a:pPr algn="ctr"/>
                      <a:r>
                        <a:rPr lang="en-AU" dirty="0"/>
                        <a:t>N/A</a:t>
                      </a:r>
                    </a:p>
                  </a:txBody>
                  <a:tcPr/>
                </a:tc>
                <a:tc>
                  <a:txBody>
                    <a:bodyPr/>
                    <a:lstStyle/>
                    <a:p>
                      <a:pPr algn="ctr"/>
                      <a:r>
                        <a:rPr lang="en-AU" dirty="0"/>
                        <a:t>$260,000</a:t>
                      </a:r>
                    </a:p>
                  </a:txBody>
                  <a:tcPr/>
                </a:tc>
                <a:extLst>
                  <a:ext uri="{0D108BD9-81ED-4DB2-BD59-A6C34878D82A}">
                    <a16:rowId xmlns:a16="http://schemas.microsoft.com/office/drawing/2014/main" val="10001"/>
                  </a:ext>
                </a:extLst>
              </a:tr>
              <a:tr h="370840">
                <a:tc>
                  <a:txBody>
                    <a:bodyPr/>
                    <a:lstStyle/>
                    <a:p>
                      <a:r>
                        <a:rPr lang="en-AU" dirty="0"/>
                        <a:t>Trust Deposit</a:t>
                      </a:r>
                    </a:p>
                  </a:txBody>
                  <a:tcPr/>
                </a:tc>
                <a:tc>
                  <a:txBody>
                    <a:bodyPr/>
                    <a:lstStyle/>
                    <a:p>
                      <a:pPr algn="ctr"/>
                      <a:r>
                        <a:rPr lang="en-AU" dirty="0"/>
                        <a:t>$8,000,000 </a:t>
                      </a:r>
                    </a:p>
                  </a:txBody>
                  <a:tcPr/>
                </a:tc>
                <a:tc>
                  <a:txBody>
                    <a:bodyPr/>
                    <a:lstStyle/>
                    <a:p>
                      <a:pPr algn="ctr"/>
                      <a:r>
                        <a:rPr lang="en-AU" dirty="0"/>
                        <a:t>$320,000</a:t>
                      </a:r>
                    </a:p>
                  </a:txBody>
                  <a:tcPr/>
                </a:tc>
                <a:extLst>
                  <a:ext uri="{0D108BD9-81ED-4DB2-BD59-A6C34878D82A}">
                    <a16:rowId xmlns:a16="http://schemas.microsoft.com/office/drawing/2014/main" val="10002"/>
                  </a:ext>
                </a:extLst>
              </a:tr>
              <a:tr h="370840">
                <a:tc>
                  <a:txBody>
                    <a:bodyPr/>
                    <a:lstStyle/>
                    <a:p>
                      <a:r>
                        <a:rPr lang="en-AU" dirty="0"/>
                        <a:t>Economic</a:t>
                      </a:r>
                      <a:r>
                        <a:rPr lang="en-AU" baseline="0" dirty="0"/>
                        <a:t> development funds (includes value of all Crown Land) </a:t>
                      </a:r>
                      <a:endParaRPr lang="en-AU" dirty="0"/>
                    </a:p>
                  </a:txBody>
                  <a:tcPr/>
                </a:tc>
                <a:tc>
                  <a:txBody>
                    <a:bodyPr/>
                    <a:lstStyle/>
                    <a:p>
                      <a:pPr algn="ctr"/>
                      <a:r>
                        <a:rPr lang="en-AU" dirty="0"/>
                        <a:t>$13, 107,313 </a:t>
                      </a:r>
                    </a:p>
                  </a:txBody>
                  <a:tcPr/>
                </a:tc>
                <a:tc>
                  <a:txBody>
                    <a:bodyPr/>
                    <a:lstStyle/>
                    <a:p>
                      <a:pPr algn="ctr"/>
                      <a:r>
                        <a:rPr lang="en-AU" dirty="0"/>
                        <a:t>At least $524,293 (4%</a:t>
                      </a:r>
                      <a:r>
                        <a:rPr lang="en-AU" baseline="0" dirty="0"/>
                        <a:t> return)</a:t>
                      </a:r>
                      <a:r>
                        <a:rPr lang="en-AU" dirty="0"/>
                        <a:t> </a:t>
                      </a:r>
                    </a:p>
                  </a:txBody>
                  <a:tcPr/>
                </a:tc>
                <a:extLst>
                  <a:ext uri="{0D108BD9-81ED-4DB2-BD59-A6C34878D82A}">
                    <a16:rowId xmlns:a16="http://schemas.microsoft.com/office/drawing/2014/main" val="10003"/>
                  </a:ext>
                </a:extLst>
              </a:tr>
              <a:tr h="370840">
                <a:tc>
                  <a:txBody>
                    <a:bodyPr/>
                    <a:lstStyle/>
                    <a:p>
                      <a:r>
                        <a:rPr lang="en-AU" dirty="0"/>
                        <a:t>Interim operational grant</a:t>
                      </a:r>
                    </a:p>
                  </a:txBody>
                  <a:tcPr/>
                </a:tc>
                <a:tc>
                  <a:txBody>
                    <a:bodyPr/>
                    <a:lstStyle/>
                    <a:p>
                      <a:pPr algn="ctr"/>
                      <a:r>
                        <a:rPr lang="en-AU" dirty="0"/>
                        <a:t>$320,00</a:t>
                      </a:r>
                    </a:p>
                  </a:txBody>
                  <a:tcPr/>
                </a:tc>
                <a:tc>
                  <a:txBody>
                    <a:bodyPr/>
                    <a:lstStyle/>
                    <a:p>
                      <a:pPr algn="ctr"/>
                      <a:r>
                        <a:rPr lang="en-AU" dirty="0"/>
                        <a:t>N/A</a:t>
                      </a:r>
                    </a:p>
                  </a:txBody>
                  <a:tcPr/>
                </a:tc>
                <a:extLst>
                  <a:ext uri="{0D108BD9-81ED-4DB2-BD59-A6C34878D82A}">
                    <a16:rowId xmlns:a16="http://schemas.microsoft.com/office/drawing/2014/main" val="10004"/>
                  </a:ext>
                </a:extLst>
              </a:tr>
              <a:tr h="370840">
                <a:tc>
                  <a:txBody>
                    <a:bodyPr/>
                    <a:lstStyle/>
                    <a:p>
                      <a:pPr algn="ctr"/>
                      <a:r>
                        <a:rPr lang="en-AU" b="1" dirty="0"/>
                        <a:t>TOTAL:</a:t>
                      </a:r>
                    </a:p>
                  </a:txBody>
                  <a:tcPr/>
                </a:tc>
                <a:tc>
                  <a:txBody>
                    <a:bodyPr/>
                    <a:lstStyle/>
                    <a:p>
                      <a:pPr algn="ctr"/>
                      <a:r>
                        <a:rPr lang="en-AU" b="1" dirty="0"/>
                        <a:t>$21,427,313</a:t>
                      </a:r>
                    </a:p>
                  </a:txBody>
                  <a:tcPr/>
                </a:tc>
                <a:tc>
                  <a:txBody>
                    <a:bodyPr/>
                    <a:lstStyle/>
                    <a:p>
                      <a:pPr algn="ctr"/>
                      <a:r>
                        <a:rPr lang="en-AU" b="1" dirty="0"/>
                        <a:t>$1,104,293</a:t>
                      </a:r>
                    </a:p>
                  </a:txBody>
                  <a:tcPr/>
                </a:tc>
                <a:extLst>
                  <a:ext uri="{0D108BD9-81ED-4DB2-BD59-A6C34878D82A}">
                    <a16:rowId xmlns:a16="http://schemas.microsoft.com/office/drawing/2014/main" val="10005"/>
                  </a:ext>
                </a:extLst>
              </a:tr>
            </a:tbl>
          </a:graphicData>
        </a:graphic>
      </p:graphicFrame>
      <p:pic>
        <p:nvPicPr>
          <p:cNvPr id="9" name="Picture 8">
            <a:extLst>
              <a:ext uri="{FF2B5EF4-FFF2-40B4-BE49-F238E27FC236}">
                <a16:creationId xmlns:a16="http://schemas.microsoft.com/office/drawing/2014/main" id="{9B3D3C39-E211-48F5-91DF-D5E2494A625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176669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pPr algn="ctr"/>
            <a:r>
              <a:rPr lang="en-AU" dirty="0">
                <a:solidFill>
                  <a:schemeClr val="bg1"/>
                </a:solidFill>
              </a:rPr>
              <a:t>A summary of the State’s modelling for TO corporation sustainability.</a:t>
            </a:r>
          </a:p>
        </p:txBody>
      </p:sp>
      <p:sp>
        <p:nvSpPr>
          <p:cNvPr id="4" name="Date Placeholder 3"/>
          <p:cNvSpPr>
            <a:spLocks noGrp="1"/>
          </p:cNvSpPr>
          <p:nvPr>
            <p:ph type="dt" sz="half" idx="10"/>
          </p:nvPr>
        </p:nvSpPr>
        <p:spPr/>
        <p:txBody>
          <a:bodyPr/>
          <a:lstStyle/>
          <a:p>
            <a:r>
              <a:rPr lang="en-AU" dirty="0"/>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101</a:t>
            </a:fld>
            <a:endParaRPr lang="en-AU"/>
          </a:p>
        </p:txBody>
      </p:sp>
      <p:pic>
        <p:nvPicPr>
          <p:cNvPr id="11" name="Picture 2" descr="First Nations Legal &amp; Research Service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5589240"/>
            <a:ext cx="2459100" cy="11541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0887" y="1628801"/>
            <a:ext cx="8317539" cy="263149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ts val="1600"/>
              </a:lnSpc>
              <a:spcBef>
                <a:spcPts val="1200"/>
              </a:spcBef>
              <a:spcAft>
                <a:spcPts val="200"/>
              </a:spcAft>
            </a:pPr>
            <a:endParaRPr lang="en-AU" sz="2400" b="1" kern="1600" dirty="0">
              <a:solidFill>
                <a:srgbClr val="007DC3"/>
              </a:solidFill>
              <a:latin typeface="Arial"/>
              <a:ea typeface="MS Gothic"/>
            </a:endParaRPr>
          </a:p>
          <a:p>
            <a:r>
              <a:rPr lang="en-AU" sz="2400" b="1" kern="1600" dirty="0">
                <a:solidFill>
                  <a:srgbClr val="007DC3"/>
                </a:solidFill>
                <a:latin typeface="Arial"/>
                <a:ea typeface="MS Gothic"/>
              </a:rPr>
              <a:t>Other quantum</a:t>
            </a:r>
          </a:p>
          <a:p>
            <a:r>
              <a:rPr lang="en-AU" dirty="0"/>
              <a:t>The corporation sustainability component of a settlement quantum is the basis for the majority of the settlement quantum. However, as noted, there are other components of the compensation principles such as offering </a:t>
            </a:r>
            <a:r>
              <a:rPr lang="en-AU" b="1" dirty="0"/>
              <a:t>a fair and attractive alternative</a:t>
            </a:r>
            <a:r>
              <a:rPr lang="en-AU" dirty="0"/>
              <a:t> to settlement under the NT Act, and achieving </a:t>
            </a:r>
            <a:r>
              <a:rPr lang="en-AU" b="1" dirty="0"/>
              <a:t>parity</a:t>
            </a:r>
            <a:r>
              <a:rPr lang="en-AU" dirty="0"/>
              <a:t> between groups which factor into the State’s final offer, intended to reach agreement. </a:t>
            </a:r>
            <a:r>
              <a:rPr lang="en-AU" b="1" dirty="0"/>
              <a:t>This component is determined through negotiation with the Traditional Owner group. </a:t>
            </a:r>
          </a:p>
          <a:p>
            <a:endParaRPr lang="en-AU" b="1" dirty="0">
              <a:solidFill>
                <a:srgbClr val="0070C0"/>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5548226" y="5331772"/>
            <a:ext cx="3067050" cy="1411605"/>
          </a:xfrm>
          <a:prstGeom prst="rect">
            <a:avLst/>
          </a:prstGeom>
          <a:solidFill>
            <a:schemeClr val="bg1"/>
          </a:solidFill>
        </p:spPr>
      </p:pic>
      <p:sp>
        <p:nvSpPr>
          <p:cNvPr id="12" name="Rectangle 11"/>
          <p:cNvSpPr/>
          <p:nvPr/>
        </p:nvSpPr>
        <p:spPr>
          <a:xfrm>
            <a:off x="510826" y="4315321"/>
            <a:ext cx="8397659" cy="229037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sz="2400" b="1" kern="1600" dirty="0">
                <a:solidFill>
                  <a:srgbClr val="007DC3"/>
                </a:solidFill>
                <a:latin typeface="Arial"/>
                <a:ea typeface="MS Gothic"/>
              </a:rPr>
              <a:t>Implementation funding</a:t>
            </a:r>
          </a:p>
          <a:p>
            <a:endParaRPr lang="en-AU" dirty="0">
              <a:latin typeface="Arial"/>
              <a:ea typeface="Times"/>
              <a:cs typeface="Times New Roman"/>
            </a:endParaRPr>
          </a:p>
          <a:p>
            <a:r>
              <a:rPr lang="en-AU" dirty="0">
                <a:latin typeface="Arial"/>
                <a:ea typeface="Times"/>
                <a:cs typeface="Times New Roman"/>
              </a:rPr>
              <a:t>There is other funding associated with the Natural Resource Agreement (NRA) and the establishment of a Traditional Owner Land Management Board and development of Joint Management. </a:t>
            </a:r>
          </a:p>
          <a:p>
            <a:endParaRPr lang="en-AU" dirty="0">
              <a:latin typeface="Arial"/>
              <a:ea typeface="Times"/>
              <a:cs typeface="Times New Roman"/>
            </a:endParaRPr>
          </a:p>
          <a:p>
            <a:r>
              <a:rPr lang="en-AU" dirty="0">
                <a:latin typeface="Arial"/>
                <a:ea typeface="Times"/>
                <a:cs typeface="Times New Roman"/>
              </a:rPr>
              <a:t>In total this brings all financial aspects of the settlement up to about $33 million. </a:t>
            </a:r>
          </a:p>
          <a:p>
            <a:pPr>
              <a:lnSpc>
                <a:spcPts val="1250"/>
              </a:lnSpc>
              <a:spcAft>
                <a:spcPts val="600"/>
              </a:spcAft>
            </a:pPr>
            <a:r>
              <a:rPr lang="en-AU" dirty="0">
                <a:latin typeface="Arial"/>
                <a:ea typeface="Times"/>
                <a:cs typeface="Times New Roman"/>
              </a:rPr>
              <a:t> </a:t>
            </a:r>
            <a:endParaRPr lang="en-AU" dirty="0">
              <a:effectLst/>
              <a:latin typeface="Arial"/>
              <a:ea typeface="Times"/>
              <a:cs typeface="Times New Roman"/>
            </a:endParaRPr>
          </a:p>
        </p:txBody>
      </p:sp>
    </p:spTree>
    <p:extLst>
      <p:ext uri="{BB962C8B-B14F-4D97-AF65-F5344CB8AC3E}">
        <p14:creationId xmlns:p14="http://schemas.microsoft.com/office/powerpoint/2010/main" val="66130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pPr algn="ctr"/>
            <a:r>
              <a:rPr lang="en-AU" dirty="0">
                <a:solidFill>
                  <a:schemeClr val="bg1"/>
                </a:solidFill>
              </a:rPr>
              <a:t>Analysis </a:t>
            </a:r>
          </a:p>
        </p:txBody>
      </p:sp>
      <p:sp>
        <p:nvSpPr>
          <p:cNvPr id="4" name="Date Placeholder 3"/>
          <p:cNvSpPr>
            <a:spLocks noGrp="1"/>
          </p:cNvSpPr>
          <p:nvPr>
            <p:ph type="dt" sz="half" idx="10"/>
          </p:nvPr>
        </p:nvSpPr>
        <p:spPr/>
        <p:txBody>
          <a:bodyPr/>
          <a:lstStyle/>
          <a:p>
            <a:r>
              <a:rPr lang="en-AU" dirty="0"/>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102</a:t>
            </a:fld>
            <a:endParaRPr lang="en-AU"/>
          </a:p>
        </p:txBody>
      </p:sp>
      <p:sp>
        <p:nvSpPr>
          <p:cNvPr id="3" name="Rectangle 2"/>
          <p:cNvSpPr/>
          <p:nvPr/>
        </p:nvSpPr>
        <p:spPr>
          <a:xfrm>
            <a:off x="550887" y="1628801"/>
            <a:ext cx="8317539"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dirty="0">
                <a:solidFill>
                  <a:schemeClr val="tx1"/>
                </a:solidFill>
              </a:rPr>
              <a:t>All of the annual revenue received by the corporation is required to be re-invested to service the corporations basic sustainability </a:t>
            </a:r>
          </a:p>
        </p:txBody>
      </p:sp>
      <p:sp>
        <p:nvSpPr>
          <p:cNvPr id="8" name="Rectangle 7"/>
          <p:cNvSpPr/>
          <p:nvPr/>
        </p:nvSpPr>
        <p:spPr>
          <a:xfrm>
            <a:off x="496693" y="2492896"/>
            <a:ext cx="8317539"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dirty="0">
                <a:solidFill>
                  <a:schemeClr val="tx1"/>
                </a:solidFill>
              </a:rPr>
              <a:t>The group is required to invest its </a:t>
            </a:r>
            <a:r>
              <a:rPr lang="en-AU" b="1" u="sng" dirty="0">
                <a:solidFill>
                  <a:schemeClr val="tx1"/>
                </a:solidFill>
              </a:rPr>
              <a:t>compensation</a:t>
            </a:r>
            <a:r>
              <a:rPr lang="en-AU" dirty="0">
                <a:solidFill>
                  <a:schemeClr val="tx1"/>
                </a:solidFill>
              </a:rPr>
              <a:t> so it can continue to service the RSA agreements i.e. to  employ someone to administer the LUAA which facilitates land use by third parties.</a:t>
            </a:r>
          </a:p>
        </p:txBody>
      </p:sp>
      <p:sp>
        <p:nvSpPr>
          <p:cNvPr id="6" name="Rectangle 5"/>
          <p:cNvSpPr/>
          <p:nvPr/>
        </p:nvSpPr>
        <p:spPr>
          <a:xfrm>
            <a:off x="496693" y="3645024"/>
            <a:ext cx="8259123"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AU" dirty="0"/>
              <a:t>This does not satisfy the States principal of advancing “the right of self-determination by empowering a Traditional Owner group to determine its own form of economic, cultural and social development;”</a:t>
            </a:r>
          </a:p>
        </p:txBody>
      </p:sp>
      <p:sp>
        <p:nvSpPr>
          <p:cNvPr id="10" name="Rectangle 9"/>
          <p:cNvSpPr/>
          <p:nvPr/>
        </p:nvSpPr>
        <p:spPr>
          <a:xfrm>
            <a:off x="496692" y="4722792"/>
            <a:ext cx="8259123"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AU" dirty="0"/>
              <a:t>There is no consideration of the State’s principal of considering “the broader benefits available under the TOS Act framework.” </a:t>
            </a:r>
          </a:p>
        </p:txBody>
      </p:sp>
    </p:spTree>
    <p:extLst>
      <p:ext uri="{BB962C8B-B14F-4D97-AF65-F5344CB8AC3E}">
        <p14:creationId xmlns:p14="http://schemas.microsoft.com/office/powerpoint/2010/main" val="130002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6" grpId="0" animBg="1"/>
      <p:bldP spid="1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pPr algn="ctr"/>
            <a:r>
              <a:rPr lang="en-AU" dirty="0">
                <a:solidFill>
                  <a:schemeClr val="bg1"/>
                </a:solidFill>
              </a:rPr>
              <a:t>Country Plan v Framework  </a:t>
            </a:r>
          </a:p>
        </p:txBody>
      </p:sp>
      <p:sp>
        <p:nvSpPr>
          <p:cNvPr id="4" name="Date Placeholder 3"/>
          <p:cNvSpPr>
            <a:spLocks noGrp="1"/>
          </p:cNvSpPr>
          <p:nvPr>
            <p:ph type="dt" sz="half" idx="10"/>
          </p:nvPr>
        </p:nvSpPr>
        <p:spPr/>
        <p:txBody>
          <a:bodyPr/>
          <a:lstStyle/>
          <a:p>
            <a:r>
              <a:rPr lang="en-AU" dirty="0"/>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103</a:t>
            </a:fld>
            <a:endParaRPr lang="en-AU"/>
          </a:p>
        </p:txBody>
      </p:sp>
      <p:sp>
        <p:nvSpPr>
          <p:cNvPr id="3" name="Rectangle 2"/>
          <p:cNvSpPr/>
          <p:nvPr/>
        </p:nvSpPr>
        <p:spPr>
          <a:xfrm>
            <a:off x="550887" y="1628801"/>
            <a:ext cx="8317539"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AU" dirty="0">
                <a:solidFill>
                  <a:schemeClr val="tx1"/>
                </a:solidFill>
              </a:rPr>
              <a:t>When groups try to cost out their aspirations they turn to their </a:t>
            </a:r>
            <a:r>
              <a:rPr lang="en-AU" b="1" dirty="0">
                <a:solidFill>
                  <a:schemeClr val="tx1"/>
                </a:solidFill>
              </a:rPr>
              <a:t>Country Plan</a:t>
            </a:r>
            <a:r>
              <a:rPr lang="en-AU" dirty="0">
                <a:solidFill>
                  <a:schemeClr val="tx1"/>
                </a:solidFill>
              </a:rPr>
              <a:t>. </a:t>
            </a:r>
          </a:p>
        </p:txBody>
      </p:sp>
      <p:sp>
        <p:nvSpPr>
          <p:cNvPr id="8" name="Rectangle 7"/>
          <p:cNvSpPr/>
          <p:nvPr/>
        </p:nvSpPr>
        <p:spPr>
          <a:xfrm>
            <a:off x="550887" y="2106745"/>
            <a:ext cx="8317539"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AU" dirty="0">
                <a:solidFill>
                  <a:schemeClr val="tx1"/>
                </a:solidFill>
              </a:rPr>
              <a:t>However the State concept of “sustainability” is ensuring the corporation can always exercise its rights, and service the RSA Framework.  </a:t>
            </a:r>
          </a:p>
        </p:txBody>
      </p:sp>
      <p:sp>
        <p:nvSpPr>
          <p:cNvPr id="12" name="Rectangle 11"/>
          <p:cNvSpPr/>
          <p:nvPr/>
        </p:nvSpPr>
        <p:spPr>
          <a:xfrm>
            <a:off x="3476308" y="4008838"/>
            <a:ext cx="1728191"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AU" sz="1200" b="1" dirty="0"/>
              <a:t>Traditional Owner Land </a:t>
            </a:r>
          </a:p>
          <a:p>
            <a:r>
              <a:rPr lang="en-AU" sz="1200" b="1" dirty="0"/>
              <a:t>Management Agreement</a:t>
            </a:r>
            <a:endParaRPr lang="en-GB" sz="1200" dirty="0"/>
          </a:p>
        </p:txBody>
      </p:sp>
      <p:sp>
        <p:nvSpPr>
          <p:cNvPr id="13" name="TextBox 12"/>
          <p:cNvSpPr txBox="1"/>
          <p:nvPr/>
        </p:nvSpPr>
        <p:spPr>
          <a:xfrm>
            <a:off x="2521558" y="2962309"/>
            <a:ext cx="417646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AU" b="1" dirty="0"/>
              <a:t>Recognition and Settlement Agreement</a:t>
            </a:r>
            <a:endParaRPr lang="en-GB" dirty="0"/>
          </a:p>
        </p:txBody>
      </p:sp>
      <p:sp>
        <p:nvSpPr>
          <p:cNvPr id="14" name="TextBox 13"/>
          <p:cNvSpPr txBox="1"/>
          <p:nvPr/>
        </p:nvSpPr>
        <p:spPr>
          <a:xfrm>
            <a:off x="2036148" y="4101172"/>
            <a:ext cx="1296144"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AU" sz="1200" b="1" dirty="0"/>
              <a:t>Participation  Agreement</a:t>
            </a:r>
            <a:r>
              <a:rPr lang="en-AU" sz="1200" dirty="0"/>
              <a:t> </a:t>
            </a:r>
            <a:endParaRPr lang="en-GB" sz="1200" dirty="0"/>
          </a:p>
        </p:txBody>
      </p:sp>
      <p:sp>
        <p:nvSpPr>
          <p:cNvPr id="15" name="TextBox 14"/>
          <p:cNvSpPr txBox="1"/>
          <p:nvPr/>
        </p:nvSpPr>
        <p:spPr>
          <a:xfrm>
            <a:off x="7427351" y="3974405"/>
            <a:ext cx="1275311"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AU" sz="1200" b="1" dirty="0"/>
              <a:t>Land Use Activity</a:t>
            </a:r>
          </a:p>
          <a:p>
            <a:pPr algn="ctr"/>
            <a:r>
              <a:rPr lang="en-AU" sz="1200" b="1" dirty="0"/>
              <a:t> Agreement</a:t>
            </a:r>
            <a:r>
              <a:rPr lang="en-AU" sz="1200" dirty="0"/>
              <a:t> </a:t>
            </a:r>
            <a:endParaRPr lang="en-GB" sz="1200" dirty="0"/>
          </a:p>
        </p:txBody>
      </p:sp>
      <p:sp>
        <p:nvSpPr>
          <p:cNvPr id="16" name="Rectangle 15"/>
          <p:cNvSpPr/>
          <p:nvPr/>
        </p:nvSpPr>
        <p:spPr>
          <a:xfrm>
            <a:off x="394746" y="4098348"/>
            <a:ext cx="147854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AU" sz="1200" b="1" dirty="0"/>
              <a:t>Funding &amp; Land</a:t>
            </a:r>
          </a:p>
          <a:p>
            <a:r>
              <a:rPr lang="en-AU" sz="1200" b="1" dirty="0"/>
              <a:t> Agreement </a:t>
            </a:r>
            <a:endParaRPr lang="en-GB" sz="1200" b="1" dirty="0"/>
          </a:p>
        </p:txBody>
      </p:sp>
      <p:sp>
        <p:nvSpPr>
          <p:cNvPr id="17" name="TextBox 16"/>
          <p:cNvSpPr txBox="1"/>
          <p:nvPr/>
        </p:nvSpPr>
        <p:spPr>
          <a:xfrm>
            <a:off x="5492531" y="3994253"/>
            <a:ext cx="1826881"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AU" sz="1200" b="1" dirty="0"/>
              <a:t>Natural Resource</a:t>
            </a:r>
          </a:p>
          <a:p>
            <a:r>
              <a:rPr lang="en-AU" sz="1200" b="1" dirty="0"/>
              <a:t>Agreement</a:t>
            </a:r>
            <a:r>
              <a:rPr lang="en-AU" sz="1200" dirty="0"/>
              <a:t> </a:t>
            </a:r>
            <a:r>
              <a:rPr lang="en-AU" sz="1200" b="1" dirty="0"/>
              <a:t>Traditional Owner Land Natural Resource Agreement</a:t>
            </a:r>
            <a:r>
              <a:rPr lang="en-AU" sz="1200" dirty="0"/>
              <a:t> </a:t>
            </a:r>
          </a:p>
        </p:txBody>
      </p:sp>
      <p:cxnSp>
        <p:nvCxnSpPr>
          <p:cNvPr id="18" name="Straight Arrow Connector 17"/>
          <p:cNvCxnSpPr/>
          <p:nvPr/>
        </p:nvCxnSpPr>
        <p:spPr>
          <a:xfrm flipH="1">
            <a:off x="1388076" y="3331641"/>
            <a:ext cx="1133482" cy="6337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3016535" y="3331641"/>
            <a:ext cx="0" cy="6337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4484420" y="3331641"/>
            <a:ext cx="0" cy="6337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6406202" y="3331640"/>
            <a:ext cx="0" cy="6337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6698022" y="3331640"/>
            <a:ext cx="1242782" cy="62820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Rectangle 9"/>
          <p:cNvSpPr/>
          <p:nvPr/>
        </p:nvSpPr>
        <p:spPr>
          <a:xfrm>
            <a:off x="474752" y="5033348"/>
            <a:ext cx="8259123"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en-AU" dirty="0"/>
              <a:t>This seems to be the central point where the State’s view, and the Traditional Owner view of settlements diverge – Hopefully this will be a major focus of the First Template Review! </a:t>
            </a:r>
          </a:p>
        </p:txBody>
      </p:sp>
      <p:pic>
        <p:nvPicPr>
          <p:cNvPr id="24" name="Picture 23">
            <a:extLst>
              <a:ext uri="{FF2B5EF4-FFF2-40B4-BE49-F238E27FC236}">
                <a16:creationId xmlns:a16="http://schemas.microsoft.com/office/drawing/2014/main" id="{D2B95B35-F48D-43EF-A039-5C3A6E3A1A3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219383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1000"/>
                                        <p:tgtEl>
                                          <p:spTgt spid="17"/>
                                        </p:tgtEl>
                                      </p:cBhvr>
                                    </p:animEffect>
                                    <p:anim calcmode="lin" valueType="num">
                                      <p:cBhvr>
                                        <p:cTn id="70" dur="1000" fill="hold"/>
                                        <p:tgtEl>
                                          <p:spTgt spid="17"/>
                                        </p:tgtEl>
                                        <p:attrNameLst>
                                          <p:attrName>ppt_x</p:attrName>
                                        </p:attrNameLst>
                                      </p:cBhvr>
                                      <p:tavLst>
                                        <p:tav tm="0">
                                          <p:val>
                                            <p:strVal val="#ppt_x"/>
                                          </p:val>
                                        </p:tav>
                                        <p:tav tm="100000">
                                          <p:val>
                                            <p:strVal val="#ppt_x"/>
                                          </p:val>
                                        </p:tav>
                                      </p:tavLst>
                                    </p:anim>
                                    <p:anim calcmode="lin" valueType="num">
                                      <p:cBhvr>
                                        <p:cTn id="7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1000"/>
                                        <p:tgtEl>
                                          <p:spTgt spid="15"/>
                                        </p:tgtEl>
                                      </p:cBhvr>
                                    </p:animEffect>
                                    <p:anim calcmode="lin" valueType="num">
                                      <p:cBhvr>
                                        <p:cTn id="82" dur="1000" fill="hold"/>
                                        <p:tgtEl>
                                          <p:spTgt spid="15"/>
                                        </p:tgtEl>
                                        <p:attrNameLst>
                                          <p:attrName>ppt_x</p:attrName>
                                        </p:attrNameLst>
                                      </p:cBhvr>
                                      <p:tavLst>
                                        <p:tav tm="0">
                                          <p:val>
                                            <p:strVal val="#ppt_x"/>
                                          </p:val>
                                        </p:tav>
                                        <p:tav tm="100000">
                                          <p:val>
                                            <p:strVal val="#ppt_x"/>
                                          </p:val>
                                        </p:tav>
                                      </p:tavLst>
                                    </p:anim>
                                    <p:anim calcmode="lin" valueType="num">
                                      <p:cBhvr>
                                        <p:cTn id="8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fade">
                                      <p:cBhvr>
                                        <p:cTn id="88" dur="1000"/>
                                        <p:tgtEl>
                                          <p:spTgt spid="10"/>
                                        </p:tgtEl>
                                      </p:cBhvr>
                                    </p:animEffect>
                                    <p:anim calcmode="lin" valueType="num">
                                      <p:cBhvr>
                                        <p:cTn id="89" dur="1000" fill="hold"/>
                                        <p:tgtEl>
                                          <p:spTgt spid="10"/>
                                        </p:tgtEl>
                                        <p:attrNameLst>
                                          <p:attrName>ppt_x</p:attrName>
                                        </p:attrNameLst>
                                      </p:cBhvr>
                                      <p:tavLst>
                                        <p:tav tm="0">
                                          <p:val>
                                            <p:strVal val="#ppt_x"/>
                                          </p:val>
                                        </p:tav>
                                        <p:tav tm="100000">
                                          <p:val>
                                            <p:strVal val="#ppt_x"/>
                                          </p:val>
                                        </p:tav>
                                      </p:tavLst>
                                    </p:anim>
                                    <p:anim calcmode="lin" valueType="num">
                                      <p:cBhvr>
                                        <p:cTn id="9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2" grpId="0" animBg="1"/>
      <p:bldP spid="13" grpId="0" animBg="1"/>
      <p:bldP spid="14" grpId="0" animBg="1"/>
      <p:bldP spid="15" grpId="0" animBg="1"/>
      <p:bldP spid="16" grpId="0" animBg="1"/>
      <p:bldP spid="17" grpId="0" animBg="1"/>
      <p:bldP spid="10"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en-AU" dirty="0">
                <a:solidFill>
                  <a:schemeClr val="bg1"/>
                </a:solidFill>
              </a:rPr>
              <a:t>Terms of Reference </a:t>
            </a:r>
          </a:p>
        </p:txBody>
      </p:sp>
      <p:sp>
        <p:nvSpPr>
          <p:cNvPr id="4" name="Date Placeholder 3"/>
          <p:cNvSpPr>
            <a:spLocks noGrp="1"/>
          </p:cNvSpPr>
          <p:nvPr>
            <p:ph type="dt" sz="half" idx="10"/>
          </p:nvPr>
        </p:nvSpPr>
        <p:spPr/>
        <p:txBody>
          <a:bodyPr/>
          <a:lstStyle/>
          <a:p>
            <a:r>
              <a:rPr lang="en-AU" dirty="0"/>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104</a:t>
            </a:fld>
            <a:endParaRPr lang="en-AU" dirty="0"/>
          </a:p>
        </p:txBody>
      </p:sp>
      <p:sp>
        <p:nvSpPr>
          <p:cNvPr id="7" name="Rectangle 6"/>
          <p:cNvSpPr/>
          <p:nvPr/>
        </p:nvSpPr>
        <p:spPr>
          <a:xfrm>
            <a:off x="6012160" y="6021288"/>
            <a:ext cx="273630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435646" y="1576826"/>
            <a:ext cx="828092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b="1" dirty="0"/>
              <a:t>What do the Terms of Reference say about the Resourcing Policy?</a:t>
            </a:r>
          </a:p>
        </p:txBody>
      </p:sp>
      <p:sp>
        <p:nvSpPr>
          <p:cNvPr id="9" name="Rectangle 8"/>
          <p:cNvSpPr/>
          <p:nvPr/>
        </p:nvSpPr>
        <p:spPr>
          <a:xfrm>
            <a:off x="611560" y="2236432"/>
            <a:ext cx="7736754"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i="1" dirty="0"/>
              <a:t>“The Review will examine other aspects of the RSA (in addition to the NRA and LUAA), including issues related to:</a:t>
            </a:r>
          </a:p>
          <a:p>
            <a:r>
              <a:rPr lang="en-AU" i="1" dirty="0"/>
              <a:t>…</a:t>
            </a:r>
          </a:p>
          <a:p>
            <a:pPr marL="285750" lvl="0" indent="-285750">
              <a:buFont typeface="Arial" panose="020B0604020202020204" pitchFamily="34" charset="0"/>
              <a:buChar char="•"/>
            </a:pPr>
            <a:r>
              <a:rPr lang="en-AU" i="1" dirty="0"/>
              <a:t>Funding Agreement (including implications of Timber Creek)” </a:t>
            </a:r>
          </a:p>
          <a:p>
            <a:pPr marL="285750" lvl="0" indent="-285750">
              <a:buFont typeface="Arial" panose="020B0604020202020204" pitchFamily="34" charset="0"/>
              <a:buChar char="•"/>
            </a:pPr>
            <a:endParaRPr lang="en-AU" i="1" dirty="0"/>
          </a:p>
          <a:p>
            <a:pPr marL="285750" lvl="0" indent="-285750">
              <a:buFont typeface="Arial" panose="020B0604020202020204" pitchFamily="34" charset="0"/>
              <a:buChar char="•"/>
            </a:pPr>
            <a:r>
              <a:rPr lang="en-AU" i="1" dirty="0"/>
              <a:t>The State’s principles for Settlement Offers (including resources allocated to achieve the objectives of the </a:t>
            </a:r>
            <a:r>
              <a:rPr lang="en-AU" i="1" strike="sngStrike" dirty="0"/>
              <a:t>NRA</a:t>
            </a:r>
            <a:r>
              <a:rPr lang="en-AU" i="1" dirty="0"/>
              <a:t> RSA)</a:t>
            </a:r>
          </a:p>
          <a:p>
            <a:endParaRPr lang="en-AU" dirty="0"/>
          </a:p>
          <a:p>
            <a:endParaRPr lang="en-AU" dirty="0"/>
          </a:p>
        </p:txBody>
      </p:sp>
      <p:sp>
        <p:nvSpPr>
          <p:cNvPr id="10" name="Rectangle 9"/>
          <p:cNvSpPr/>
          <p:nvPr/>
        </p:nvSpPr>
        <p:spPr>
          <a:xfrm>
            <a:off x="1115616" y="5106079"/>
            <a:ext cx="6609362"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AU" dirty="0"/>
              <a:t>Should there be a direct reference to the “</a:t>
            </a:r>
            <a:r>
              <a:rPr lang="en-AU" i="1" dirty="0"/>
              <a:t>Resourcing Traditional Owner Settlement Act Agreements</a:t>
            </a:r>
            <a:r>
              <a:rPr lang="en-AU" dirty="0"/>
              <a:t>” policy?</a:t>
            </a:r>
            <a:endParaRPr lang="en-AU" sz="1600" dirty="0"/>
          </a:p>
        </p:txBody>
      </p:sp>
      <p:pic>
        <p:nvPicPr>
          <p:cNvPr id="12" name="Picture 11">
            <a:extLst>
              <a:ext uri="{FF2B5EF4-FFF2-40B4-BE49-F238E27FC236}">
                <a16:creationId xmlns:a16="http://schemas.microsoft.com/office/drawing/2014/main" id="{E97E5F59-E5BD-4CCC-945D-07408103836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134164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3">
            <a:schemeClr val="lt1"/>
          </a:lnRef>
          <a:fillRef idx="1">
            <a:schemeClr val="accent1"/>
          </a:fillRef>
          <a:effectRef idx="1">
            <a:schemeClr val="accent1"/>
          </a:effectRef>
          <a:fontRef idx="minor">
            <a:schemeClr val="lt1"/>
          </a:fontRef>
        </p:style>
        <p:txBody>
          <a:bodyPr/>
          <a:lstStyle/>
          <a:p>
            <a:pPr algn="ctr"/>
            <a:r>
              <a:rPr lang="en-AU" dirty="0">
                <a:solidFill>
                  <a:schemeClr val="bg1"/>
                </a:solidFill>
              </a:rPr>
              <a:t>Next Steps</a:t>
            </a:r>
          </a:p>
        </p:txBody>
      </p:sp>
      <p:sp>
        <p:nvSpPr>
          <p:cNvPr id="4" name="Date Placeholder 3"/>
          <p:cNvSpPr>
            <a:spLocks noGrp="1"/>
          </p:cNvSpPr>
          <p:nvPr>
            <p:ph type="dt" sz="half" idx="10"/>
          </p:nvPr>
        </p:nvSpPr>
        <p:spPr/>
        <p:txBody>
          <a:bodyPr/>
          <a:lstStyle/>
          <a:p>
            <a:r>
              <a:rPr lang="en-AU" dirty="0"/>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105</a:t>
            </a:fld>
            <a:endParaRPr lang="en-AU" dirty="0"/>
          </a:p>
        </p:txBody>
      </p:sp>
      <p:sp>
        <p:nvSpPr>
          <p:cNvPr id="7" name="Rectangle 6"/>
          <p:cNvSpPr/>
          <p:nvPr/>
        </p:nvSpPr>
        <p:spPr>
          <a:xfrm>
            <a:off x="6012160" y="6021288"/>
            <a:ext cx="273630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457200" y="1673756"/>
            <a:ext cx="828092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b="1" dirty="0"/>
              <a:t>The Federation is to:</a:t>
            </a:r>
          </a:p>
        </p:txBody>
      </p:sp>
      <p:sp>
        <p:nvSpPr>
          <p:cNvPr id="9" name="Rectangle 8"/>
          <p:cNvSpPr/>
          <p:nvPr/>
        </p:nvSpPr>
        <p:spPr>
          <a:xfrm>
            <a:off x="551920" y="2243757"/>
            <a:ext cx="7736754"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lvl="0" indent="-285750">
              <a:buFont typeface="Arial" panose="020B0604020202020204" pitchFamily="34" charset="0"/>
              <a:buChar char="•"/>
            </a:pPr>
            <a:endParaRPr lang="en-AU" i="1" dirty="0"/>
          </a:p>
          <a:p>
            <a:pPr marL="285750" lvl="0" indent="-285750">
              <a:buFont typeface="Arial" panose="020B0604020202020204" pitchFamily="34" charset="0"/>
              <a:buChar char="•"/>
            </a:pPr>
            <a:r>
              <a:rPr lang="en-AU" i="1" dirty="0"/>
              <a:t>Prepare a report identifying all of the legislation that will need to be amended in order to achieve all of the changes to the templates requested by the TRC; </a:t>
            </a:r>
          </a:p>
          <a:p>
            <a:pPr marL="285750" lvl="0" indent="-285750">
              <a:buFont typeface="Arial" panose="020B0604020202020204" pitchFamily="34" charset="0"/>
              <a:buChar char="•"/>
            </a:pPr>
            <a:endParaRPr lang="en-AU" i="1" dirty="0"/>
          </a:p>
          <a:p>
            <a:pPr marL="285750" lvl="0" indent="-285750">
              <a:buFont typeface="Arial" panose="020B0604020202020204" pitchFamily="34" charset="0"/>
              <a:buChar char="•"/>
            </a:pPr>
            <a:r>
              <a:rPr lang="en-AU" i="1" dirty="0"/>
              <a:t>Prepare an options paper for the FPRC on ways in which the State and Traditional Owners could adopt a joint approach to </a:t>
            </a:r>
            <a:r>
              <a:rPr lang="en-AU" i="1" dirty="0" err="1"/>
              <a:t>negotations</a:t>
            </a:r>
            <a:r>
              <a:rPr lang="en-AU" i="1" dirty="0"/>
              <a:t> in response to Timber Creek. </a:t>
            </a:r>
          </a:p>
          <a:p>
            <a:pPr lvl="0"/>
            <a:endParaRPr lang="en-AU" i="1" dirty="0"/>
          </a:p>
          <a:p>
            <a:pPr marL="285750" lvl="0" indent="-285750">
              <a:buFont typeface="Arial" panose="020B0604020202020204" pitchFamily="34" charset="0"/>
              <a:buChar char="•"/>
            </a:pPr>
            <a:r>
              <a:rPr lang="en-AU" i="1" dirty="0"/>
              <a:t>Draft correspondence to the State in response to the State’s resourcing policy (to be approved by the FPRC. </a:t>
            </a:r>
          </a:p>
        </p:txBody>
      </p:sp>
      <p:sp>
        <p:nvSpPr>
          <p:cNvPr id="10" name="Rectangle 9"/>
          <p:cNvSpPr/>
          <p:nvPr/>
        </p:nvSpPr>
        <p:spPr>
          <a:xfrm>
            <a:off x="1115616" y="5306748"/>
            <a:ext cx="6609362"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AU" b="1" dirty="0"/>
              <a:t>Next meeting?</a:t>
            </a:r>
            <a:endParaRPr lang="en-AU" sz="1600" b="1" dirty="0"/>
          </a:p>
        </p:txBody>
      </p:sp>
      <p:pic>
        <p:nvPicPr>
          <p:cNvPr id="12" name="Picture 11">
            <a:extLst>
              <a:ext uri="{FF2B5EF4-FFF2-40B4-BE49-F238E27FC236}">
                <a16:creationId xmlns:a16="http://schemas.microsoft.com/office/drawing/2014/main" id="{996E74C8-5F6C-4C34-9ACC-38AD4DBB54D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8010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END</a:t>
            </a:r>
          </a:p>
        </p:txBody>
      </p:sp>
    </p:spTree>
    <p:extLst>
      <p:ext uri="{BB962C8B-B14F-4D97-AF65-F5344CB8AC3E}">
        <p14:creationId xmlns:p14="http://schemas.microsoft.com/office/powerpoint/2010/main" val="3700952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AU" dirty="0">
                <a:solidFill>
                  <a:schemeClr val="bg1"/>
                </a:solidFill>
              </a:rPr>
              <a:t>Terms of Reference </a:t>
            </a:r>
          </a:p>
        </p:txBody>
      </p:sp>
      <p:sp>
        <p:nvSpPr>
          <p:cNvPr id="4" name="Date Placeholder 3"/>
          <p:cNvSpPr>
            <a:spLocks noGrp="1"/>
          </p:cNvSpPr>
          <p:nvPr>
            <p:ph type="dt" sz="half" idx="10"/>
          </p:nvPr>
        </p:nvSpPr>
        <p:spPr/>
        <p:txBody>
          <a:bodyPr/>
          <a:lstStyle/>
          <a:p>
            <a:r>
              <a:rPr lang="en-AU" dirty="0"/>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11</a:t>
            </a:fld>
            <a:endParaRPr lang="en-AU" dirty="0"/>
          </a:p>
        </p:txBody>
      </p:sp>
      <p:sp>
        <p:nvSpPr>
          <p:cNvPr id="6" name="Rectangle 5"/>
          <p:cNvSpPr/>
          <p:nvPr/>
        </p:nvSpPr>
        <p:spPr>
          <a:xfrm>
            <a:off x="356283" y="1571539"/>
            <a:ext cx="821216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AU" b="1" dirty="0"/>
              <a:t>The TOR provides a wide scope to look at almost anything under the Settlement Act </a:t>
            </a:r>
          </a:p>
        </p:txBody>
      </p:sp>
      <p:sp>
        <p:nvSpPr>
          <p:cNvPr id="7" name="Rectangle 6"/>
          <p:cNvSpPr/>
          <p:nvPr/>
        </p:nvSpPr>
        <p:spPr>
          <a:xfrm>
            <a:off x="6012160" y="6021288"/>
            <a:ext cx="273630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356283" y="2159171"/>
            <a:ext cx="8230912"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dirty="0"/>
              <a:t>“The First Principles Review will be primarily concerned with issues that relate to principles and legislation that underpin, and mandate the content of the template Agreements and the State’s settlement policy.”</a:t>
            </a:r>
            <a:endParaRPr lang="en-AU" dirty="0"/>
          </a:p>
        </p:txBody>
      </p:sp>
      <p:sp>
        <p:nvSpPr>
          <p:cNvPr id="16" name="Rectangle 15"/>
          <p:cNvSpPr/>
          <p:nvPr/>
        </p:nvSpPr>
        <p:spPr>
          <a:xfrm>
            <a:off x="355119" y="4158070"/>
            <a:ext cx="122069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However:</a:t>
            </a:r>
            <a:endParaRPr lang="en-AU" dirty="0"/>
          </a:p>
        </p:txBody>
      </p:sp>
      <p:sp>
        <p:nvSpPr>
          <p:cNvPr id="26" name="Rectangle 25"/>
          <p:cNvSpPr/>
          <p:nvPr/>
        </p:nvSpPr>
        <p:spPr>
          <a:xfrm>
            <a:off x="1745254" y="4160450"/>
            <a:ext cx="6941546"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dirty="0"/>
              <a:t>Unlike the template review, when the State did </a:t>
            </a:r>
            <a:r>
              <a:rPr lang="en-AU" b="1" u="sng" dirty="0"/>
              <a:t>NOT</a:t>
            </a:r>
            <a:r>
              <a:rPr lang="en-AU" dirty="0"/>
              <a:t> want to undertake a wide ranging policy review, they now seem more open. </a:t>
            </a:r>
          </a:p>
        </p:txBody>
      </p:sp>
      <p:sp>
        <p:nvSpPr>
          <p:cNvPr id="27" name="Rectangle 26"/>
          <p:cNvSpPr/>
          <p:nvPr/>
        </p:nvSpPr>
        <p:spPr>
          <a:xfrm>
            <a:off x="1734598" y="4947739"/>
            <a:ext cx="6941546"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dirty="0"/>
              <a:t>In fact, the TOR  include more than just templates </a:t>
            </a:r>
          </a:p>
        </p:txBody>
      </p:sp>
      <p:sp>
        <p:nvSpPr>
          <p:cNvPr id="3" name="Rectangle 2"/>
          <p:cNvSpPr/>
          <p:nvPr/>
        </p:nvSpPr>
        <p:spPr>
          <a:xfrm>
            <a:off x="355119" y="3326994"/>
            <a:ext cx="8232075"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AU" dirty="0"/>
              <a:t>The review will cover all issues raised  by the Template Review </a:t>
            </a:r>
            <a:r>
              <a:rPr lang="en-AU" dirty="0" err="1"/>
              <a:t>Commitee</a:t>
            </a:r>
            <a:endParaRPr lang="en-AU" dirty="0"/>
          </a:p>
        </p:txBody>
      </p:sp>
      <p:pic>
        <p:nvPicPr>
          <p:cNvPr id="13" name="Picture 12">
            <a:extLst>
              <a:ext uri="{FF2B5EF4-FFF2-40B4-BE49-F238E27FC236}">
                <a16:creationId xmlns:a16="http://schemas.microsoft.com/office/drawing/2014/main" id="{BF3404D5-8D78-49F8-BD0D-A717C3387ED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339773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6" grpId="0" animBg="1"/>
      <p:bldP spid="26" grpId="0" animBg="1"/>
      <p:bldP spid="27"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AU" dirty="0">
                <a:solidFill>
                  <a:schemeClr val="bg1"/>
                </a:solidFill>
              </a:rPr>
              <a:t>First Principles Review</a:t>
            </a:r>
          </a:p>
        </p:txBody>
      </p:sp>
      <p:sp>
        <p:nvSpPr>
          <p:cNvPr id="4" name="Date Placeholder 3"/>
          <p:cNvSpPr>
            <a:spLocks noGrp="1"/>
          </p:cNvSpPr>
          <p:nvPr>
            <p:ph type="dt" sz="half" idx="10"/>
          </p:nvPr>
        </p:nvSpPr>
        <p:spPr/>
        <p:txBody>
          <a:bodyPr/>
          <a:lstStyle/>
          <a:p>
            <a:r>
              <a:rPr lang="en-AU" dirty="0"/>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12</a:t>
            </a:fld>
            <a:endParaRPr lang="en-AU" dirty="0"/>
          </a:p>
        </p:txBody>
      </p:sp>
      <p:sp>
        <p:nvSpPr>
          <p:cNvPr id="7" name="Rectangle 6"/>
          <p:cNvSpPr/>
          <p:nvPr/>
        </p:nvSpPr>
        <p:spPr>
          <a:xfrm>
            <a:off x="6012160" y="6021288"/>
            <a:ext cx="273630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p:cNvSpPr/>
          <p:nvPr/>
        </p:nvSpPr>
        <p:spPr>
          <a:xfrm>
            <a:off x="450953" y="1670622"/>
            <a:ext cx="8392181"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AU" dirty="0"/>
              <a:t>It seems the First Principles Review will be able to focus on any aspect of settlements. </a:t>
            </a:r>
          </a:p>
        </p:txBody>
      </p:sp>
      <p:sp>
        <p:nvSpPr>
          <p:cNvPr id="26" name="Rectangle 25"/>
          <p:cNvSpPr/>
          <p:nvPr/>
        </p:nvSpPr>
        <p:spPr>
          <a:xfrm>
            <a:off x="491832" y="2292938"/>
            <a:ext cx="724852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AU" dirty="0"/>
              <a:t>In particular, we have include in the TOR some wider concepts about how settlements are negotiated:</a:t>
            </a:r>
          </a:p>
        </p:txBody>
      </p:sp>
      <p:sp>
        <p:nvSpPr>
          <p:cNvPr id="27" name="Rectangle 26"/>
          <p:cNvSpPr/>
          <p:nvPr/>
        </p:nvSpPr>
        <p:spPr>
          <a:xfrm>
            <a:off x="1256753" y="5031103"/>
            <a:ext cx="749171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dirty="0"/>
              <a:t>Also, the review can assess the State’s </a:t>
            </a:r>
            <a:r>
              <a:rPr lang="en-AU" b="1" dirty="0"/>
              <a:t>“Resourcing Policy.”</a:t>
            </a:r>
            <a:endParaRPr lang="en-AU" dirty="0"/>
          </a:p>
        </p:txBody>
      </p:sp>
      <p:sp>
        <p:nvSpPr>
          <p:cNvPr id="20" name="Rectangle 19"/>
          <p:cNvSpPr/>
          <p:nvPr/>
        </p:nvSpPr>
        <p:spPr>
          <a:xfrm>
            <a:off x="1256754" y="3140552"/>
            <a:ext cx="7491710"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dirty="0"/>
              <a:t>Discussion of how the negotiations can include an assessment of compensation based on the principles of the High Court decision in </a:t>
            </a:r>
            <a:r>
              <a:rPr lang="en-AU" b="1" dirty="0"/>
              <a:t>Timber Creek. </a:t>
            </a:r>
            <a:endParaRPr lang="en-AU" dirty="0"/>
          </a:p>
        </p:txBody>
      </p:sp>
      <p:sp>
        <p:nvSpPr>
          <p:cNvPr id="3" name="Rectangle 2"/>
          <p:cNvSpPr/>
          <p:nvPr/>
        </p:nvSpPr>
        <p:spPr>
          <a:xfrm>
            <a:off x="1256754" y="4221088"/>
            <a:ext cx="7491709"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dirty="0"/>
              <a:t>The aim is to reach a joint position as to how we approach this issue, which can be used to help assess the settlement amount.</a:t>
            </a:r>
          </a:p>
        </p:txBody>
      </p:sp>
      <p:sp>
        <p:nvSpPr>
          <p:cNvPr id="6" name="Rectangle 5"/>
          <p:cNvSpPr/>
          <p:nvPr/>
        </p:nvSpPr>
        <p:spPr>
          <a:xfrm>
            <a:off x="1256753" y="5513457"/>
            <a:ext cx="7606340"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dirty="0"/>
              <a:t>This policy has only recently being obtained from the State, and includes their internal </a:t>
            </a:r>
            <a:r>
              <a:rPr lang="en-AU" b="1" dirty="0"/>
              <a:t>principles for negotiation </a:t>
            </a:r>
            <a:r>
              <a:rPr lang="en-AU" dirty="0"/>
              <a:t>and </a:t>
            </a:r>
            <a:r>
              <a:rPr lang="en-AU" b="1" dirty="0"/>
              <a:t>Corporate Sustainability Modelling </a:t>
            </a:r>
            <a:r>
              <a:rPr lang="en-AU" dirty="0"/>
              <a:t>-&gt; this is the basis on which they calculate all financial components of offers.  </a:t>
            </a:r>
          </a:p>
        </p:txBody>
      </p:sp>
      <p:pic>
        <p:nvPicPr>
          <p:cNvPr id="13" name="Picture 12">
            <a:extLst>
              <a:ext uri="{FF2B5EF4-FFF2-40B4-BE49-F238E27FC236}">
                <a16:creationId xmlns:a16="http://schemas.microsoft.com/office/drawing/2014/main" id="{D0F47424-F3C2-4158-981D-339C5A654AC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208616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P spid="27" grpId="0" animBg="1"/>
      <p:bldP spid="20" grpId="0" animBg="1"/>
      <p:bldP spid="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36912"/>
            <a:ext cx="8229600" cy="1143000"/>
          </a:xfrm>
          <a:solidFill>
            <a:schemeClr val="accent2"/>
          </a:solidFill>
        </p:spPr>
        <p:txBody>
          <a:bodyPr/>
          <a:lstStyle/>
          <a:p>
            <a:pPr algn="ctr"/>
            <a:r>
              <a:rPr lang="en-AU" dirty="0">
                <a:solidFill>
                  <a:schemeClr val="lt1"/>
                </a:solidFill>
              </a:rPr>
              <a:t>Introduction to the Settlement Act </a:t>
            </a:r>
            <a:endParaRPr lang="en-AU" dirty="0">
              <a:solidFill>
                <a:schemeClr val="bg1"/>
              </a:solidFill>
            </a:endParaRPr>
          </a:p>
        </p:txBody>
      </p:sp>
      <p:sp>
        <p:nvSpPr>
          <p:cNvPr id="5" name="Slide Number Placeholder 4"/>
          <p:cNvSpPr>
            <a:spLocks noGrp="1"/>
          </p:cNvSpPr>
          <p:nvPr>
            <p:ph type="sldNum" sz="quarter" idx="12"/>
          </p:nvPr>
        </p:nvSpPr>
        <p:spPr/>
        <p:txBody>
          <a:bodyPr/>
          <a:lstStyle/>
          <a:p>
            <a:fld id="{B1B03286-66D5-43FB-A277-D51ADAD32112}" type="slidenum">
              <a:rPr lang="en-AU" smtClean="0"/>
              <a:t>13</a:t>
            </a:fld>
            <a:endParaRPr lang="en-AU" dirty="0"/>
          </a:p>
        </p:txBody>
      </p:sp>
      <p:sp>
        <p:nvSpPr>
          <p:cNvPr id="7" name="Slide Number Placeholder 4"/>
          <p:cNvSpPr txBox="1">
            <a:spLocks/>
          </p:cNvSpPr>
          <p:nvPr/>
        </p:nvSpPr>
        <p:spPr>
          <a:xfrm>
            <a:off x="5941399" y="6078264"/>
            <a:ext cx="2827753" cy="556171"/>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lang="en-AU"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B03286-66D5-43FB-A277-D51ADAD32112}" type="slidenum">
              <a:rPr lang="en-AU" smtClean="0"/>
              <a:pPr/>
              <a:t>13</a:t>
            </a:fld>
            <a:endParaRPr lang="en-AU" dirty="0"/>
          </a:p>
        </p:txBody>
      </p:sp>
      <p:pic>
        <p:nvPicPr>
          <p:cNvPr id="8" name="Picture 7">
            <a:extLst>
              <a:ext uri="{FF2B5EF4-FFF2-40B4-BE49-F238E27FC236}">
                <a16:creationId xmlns:a16="http://schemas.microsoft.com/office/drawing/2014/main" id="{0462C7DA-AA43-462E-AFE7-C75D406E164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949804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AU" dirty="0">
                <a:solidFill>
                  <a:schemeClr val="lt1"/>
                </a:solidFill>
              </a:rPr>
              <a:t>Background: Native Title and the Settlement Act</a:t>
            </a:r>
            <a:endParaRPr lang="en-AU" dirty="0">
              <a:solidFill>
                <a:schemeClr val="bg1"/>
              </a:solidFill>
            </a:endParaRPr>
          </a:p>
        </p:txBody>
      </p:sp>
      <p:sp>
        <p:nvSpPr>
          <p:cNvPr id="5" name="Slide Number Placeholder 4"/>
          <p:cNvSpPr>
            <a:spLocks noGrp="1"/>
          </p:cNvSpPr>
          <p:nvPr>
            <p:ph type="sldNum" sz="quarter" idx="12"/>
          </p:nvPr>
        </p:nvSpPr>
        <p:spPr/>
        <p:txBody>
          <a:bodyPr/>
          <a:lstStyle/>
          <a:p>
            <a:fld id="{B1B03286-66D5-43FB-A277-D51ADAD32112}" type="slidenum">
              <a:rPr lang="en-AU" smtClean="0"/>
              <a:t>14</a:t>
            </a:fld>
            <a:endParaRPr lang="en-AU" dirty="0"/>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402423"/>
            <a:ext cx="4896544" cy="275628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907704" y="5156262"/>
            <a:ext cx="4968552" cy="369332"/>
          </a:xfrm>
          <a:prstGeom prst="rect">
            <a:avLst/>
          </a:prstGeom>
        </p:spPr>
        <p:txBody>
          <a:bodyPr wrap="square">
            <a:spAutoFit/>
          </a:bodyPr>
          <a:lstStyle/>
          <a:p>
            <a:r>
              <a:rPr lang="en-GB" sz="900" dirty="0"/>
              <a:t>Eddie Mabo with Solicitor Greg McIntyre, barrister Ron </a:t>
            </a:r>
            <a:r>
              <a:rPr lang="en-GB" sz="900" dirty="0" err="1"/>
              <a:t>Castan</a:t>
            </a:r>
            <a:r>
              <a:rPr lang="en-GB" sz="900" dirty="0"/>
              <a:t>, and barrister Bryan Keon-Cohen at the High Court of Australia 1991</a:t>
            </a:r>
          </a:p>
        </p:txBody>
      </p:sp>
      <p:pic>
        <p:nvPicPr>
          <p:cNvPr id="6" name="Picture 5">
            <a:extLst>
              <a:ext uri="{FF2B5EF4-FFF2-40B4-BE49-F238E27FC236}">
                <a16:creationId xmlns:a16="http://schemas.microsoft.com/office/drawing/2014/main" id="{C1F129E0-6575-4AD9-9F5E-FA6B83B16B8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3085033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AU" dirty="0">
                <a:solidFill>
                  <a:schemeClr val="bg1"/>
                </a:solidFill>
              </a:rPr>
              <a:t>What is Native Title?</a:t>
            </a:r>
          </a:p>
        </p:txBody>
      </p:sp>
      <p:sp>
        <p:nvSpPr>
          <p:cNvPr id="5" name="Slide Number Placeholder 4"/>
          <p:cNvSpPr>
            <a:spLocks noGrp="1"/>
          </p:cNvSpPr>
          <p:nvPr>
            <p:ph type="sldNum" sz="quarter" idx="12"/>
          </p:nvPr>
        </p:nvSpPr>
        <p:spPr/>
        <p:txBody>
          <a:bodyPr/>
          <a:lstStyle/>
          <a:p>
            <a:fld id="{B1B03286-66D5-43FB-A277-D51ADAD32112}" type="slidenum">
              <a:rPr lang="en-AU" smtClean="0"/>
              <a:t>15</a:t>
            </a:fld>
            <a:endParaRPr lang="en-AU" dirty="0"/>
          </a:p>
        </p:txBody>
      </p:sp>
      <p:sp>
        <p:nvSpPr>
          <p:cNvPr id="3" name="TextBox 2"/>
          <p:cNvSpPr txBox="1"/>
          <p:nvPr/>
        </p:nvSpPr>
        <p:spPr>
          <a:xfrm>
            <a:off x="445816" y="1484784"/>
            <a:ext cx="820891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dirty="0"/>
              <a:t>It is a property right, held by indigenous people, and extending back since before colonisation, and recognised by Australian law. </a:t>
            </a:r>
            <a:endParaRPr lang="en-GB" dirty="0"/>
          </a:p>
        </p:txBody>
      </p:sp>
      <p:sp>
        <p:nvSpPr>
          <p:cNvPr id="6" name="Rectangle 5"/>
          <p:cNvSpPr/>
          <p:nvPr/>
        </p:nvSpPr>
        <p:spPr>
          <a:xfrm>
            <a:off x="445816" y="2204864"/>
            <a:ext cx="3888432" cy="83099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AU" sz="1600" dirty="0"/>
              <a:t>It was first recognised in Australian law in 1992 by the High Court in</a:t>
            </a:r>
            <a:r>
              <a:rPr lang="en-AU" sz="1600" i="1" dirty="0"/>
              <a:t> Mabo v Queensland (No. 2)</a:t>
            </a:r>
            <a:r>
              <a:rPr lang="en-AU" sz="1600" dirty="0"/>
              <a:t>.</a:t>
            </a:r>
            <a:endParaRPr lang="en-GB" sz="1600" dirty="0"/>
          </a:p>
        </p:txBody>
      </p:sp>
      <p:sp>
        <p:nvSpPr>
          <p:cNvPr id="8" name="Rectangle 7"/>
          <p:cNvSpPr/>
          <p:nvPr/>
        </p:nvSpPr>
        <p:spPr>
          <a:xfrm>
            <a:off x="4550272" y="2204864"/>
            <a:ext cx="4172528" cy="83099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0" lvl="2"/>
            <a:r>
              <a:rPr lang="en-AU" sz="1600" dirty="0"/>
              <a:t>In 1993 the Native Title Act was introduced, which governs how native title rights are recognised and dealt with. </a:t>
            </a:r>
          </a:p>
        </p:txBody>
      </p:sp>
      <p:sp>
        <p:nvSpPr>
          <p:cNvPr id="13" name="Rectangle 12"/>
          <p:cNvSpPr/>
          <p:nvPr/>
        </p:nvSpPr>
        <p:spPr>
          <a:xfrm>
            <a:off x="359977" y="3150318"/>
            <a:ext cx="2827742"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AU" dirty="0">
                <a:solidFill>
                  <a:schemeClr val="bg1"/>
                </a:solidFill>
              </a:rPr>
              <a:t>How do you get native title?</a:t>
            </a:r>
            <a:endParaRPr lang="en-GB" dirty="0"/>
          </a:p>
        </p:txBody>
      </p:sp>
      <p:sp>
        <p:nvSpPr>
          <p:cNvPr id="14" name="Rectangle 13"/>
          <p:cNvSpPr/>
          <p:nvPr/>
        </p:nvSpPr>
        <p:spPr>
          <a:xfrm>
            <a:off x="395536" y="3573016"/>
            <a:ext cx="8551086"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dirty="0">
                <a:solidFill>
                  <a:schemeClr val="tx1"/>
                </a:solidFill>
              </a:rPr>
              <a:t>The Court does not “give” you native title, but recognises that it still exists.</a:t>
            </a:r>
            <a:endParaRPr lang="en-GB" dirty="0">
              <a:solidFill>
                <a:schemeClr val="tx1"/>
              </a:solidFill>
            </a:endParaRPr>
          </a:p>
        </p:txBody>
      </p:sp>
      <p:sp>
        <p:nvSpPr>
          <p:cNvPr id="16" name="Rectangle 15"/>
          <p:cNvSpPr/>
          <p:nvPr/>
        </p:nvSpPr>
        <p:spPr>
          <a:xfrm>
            <a:off x="395537" y="4005064"/>
            <a:ext cx="1872208" cy="33855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AU" sz="1600" dirty="0">
                <a:solidFill>
                  <a:schemeClr val="bg1"/>
                </a:solidFill>
              </a:rPr>
              <a:t>You have to prove:</a:t>
            </a:r>
            <a:endParaRPr lang="en-GB" sz="1600" u="sng" dirty="0">
              <a:solidFill>
                <a:schemeClr val="bg1"/>
              </a:solidFill>
            </a:endParaRPr>
          </a:p>
        </p:txBody>
      </p:sp>
      <p:sp>
        <p:nvSpPr>
          <p:cNvPr id="18" name="Rectangle 17"/>
          <p:cNvSpPr/>
          <p:nvPr/>
        </p:nvSpPr>
        <p:spPr>
          <a:xfrm>
            <a:off x="899592" y="4509120"/>
            <a:ext cx="797251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dirty="0">
                <a:solidFill>
                  <a:schemeClr val="tx1"/>
                </a:solidFill>
              </a:rPr>
              <a:t>That you possess rights and interests to the land under traditional laws and customs. </a:t>
            </a:r>
            <a:endParaRPr lang="en-GB" dirty="0">
              <a:solidFill>
                <a:schemeClr val="tx1"/>
              </a:solidFill>
            </a:endParaRPr>
          </a:p>
        </p:txBody>
      </p:sp>
      <p:sp>
        <p:nvSpPr>
          <p:cNvPr id="19" name="Rectangle 18"/>
          <p:cNvSpPr/>
          <p:nvPr/>
        </p:nvSpPr>
        <p:spPr>
          <a:xfrm>
            <a:off x="899592" y="5301208"/>
            <a:ext cx="796681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spcBef>
                <a:spcPct val="20000"/>
              </a:spcBef>
            </a:pPr>
            <a:r>
              <a:rPr lang="en-AU" dirty="0">
                <a:solidFill>
                  <a:schemeClr val="tx1"/>
                </a:solidFill>
              </a:rPr>
              <a:t>That those laws and customs are currently acknowledged and observed, in a continuous connection going back to pre-colonisation.  </a:t>
            </a:r>
          </a:p>
        </p:txBody>
      </p:sp>
      <p:sp>
        <p:nvSpPr>
          <p:cNvPr id="25" name="Rectangle 24"/>
          <p:cNvSpPr/>
          <p:nvPr/>
        </p:nvSpPr>
        <p:spPr>
          <a:xfrm>
            <a:off x="893895" y="6064503"/>
            <a:ext cx="7972509"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spcBef>
                <a:spcPct val="20000"/>
              </a:spcBef>
            </a:pPr>
            <a:r>
              <a:rPr lang="en-AU" dirty="0">
                <a:solidFill>
                  <a:schemeClr val="tx1"/>
                </a:solidFill>
              </a:rPr>
              <a:t>Native Title has not been extinguished. </a:t>
            </a:r>
          </a:p>
        </p:txBody>
      </p:sp>
    </p:spTree>
    <p:extLst>
      <p:ext uri="{BB962C8B-B14F-4D97-AF65-F5344CB8AC3E}">
        <p14:creationId xmlns:p14="http://schemas.microsoft.com/office/powerpoint/2010/main" val="293606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3" grpId="0" animBg="1"/>
      <p:bldP spid="14" grpId="0" animBg="1"/>
      <p:bldP spid="16" grpId="0" animBg="1"/>
      <p:bldP spid="18" grpId="0" animBg="1"/>
      <p:bldP spid="19"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AU" dirty="0">
                <a:solidFill>
                  <a:schemeClr val="bg1"/>
                </a:solidFill>
              </a:rPr>
              <a:t>What is Native Title?</a:t>
            </a:r>
            <a:endParaRPr lang="en-GB" dirty="0">
              <a:solidFill>
                <a:schemeClr val="bg1"/>
              </a:solidFill>
            </a:endParaRPr>
          </a:p>
        </p:txBody>
      </p:sp>
      <p:sp>
        <p:nvSpPr>
          <p:cNvPr id="5" name="Slide Number Placeholder 4"/>
          <p:cNvSpPr>
            <a:spLocks noGrp="1"/>
          </p:cNvSpPr>
          <p:nvPr>
            <p:ph type="sldNum" sz="quarter" idx="12"/>
          </p:nvPr>
        </p:nvSpPr>
        <p:spPr/>
        <p:txBody>
          <a:bodyPr/>
          <a:lstStyle/>
          <a:p>
            <a:fld id="{B1B03286-66D5-43FB-A277-D51ADAD32112}" type="slidenum">
              <a:rPr lang="en-AU" smtClean="0"/>
              <a:t>16</a:t>
            </a:fld>
            <a:endParaRPr lang="en-AU"/>
          </a:p>
        </p:txBody>
      </p:sp>
      <p:sp>
        <p:nvSpPr>
          <p:cNvPr id="15" name="Rectangle 14"/>
          <p:cNvSpPr/>
          <p:nvPr/>
        </p:nvSpPr>
        <p:spPr>
          <a:xfrm>
            <a:off x="467544" y="1484784"/>
            <a:ext cx="828092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dirty="0"/>
              <a:t>What does recognition of native title give you?</a:t>
            </a:r>
            <a:endParaRPr lang="en-GB" dirty="0"/>
          </a:p>
        </p:txBody>
      </p:sp>
      <p:sp>
        <p:nvSpPr>
          <p:cNvPr id="11" name="Rectangle 10"/>
          <p:cNvSpPr/>
          <p:nvPr/>
        </p:nvSpPr>
        <p:spPr>
          <a:xfrm>
            <a:off x="467544" y="3645024"/>
            <a:ext cx="8479611" cy="338554"/>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AU" sz="1600" dirty="0">
                <a:solidFill>
                  <a:schemeClr val="bg1"/>
                </a:solidFill>
              </a:rPr>
              <a:t>How are native title rights managed?  </a:t>
            </a:r>
            <a:endParaRPr lang="en-GB" sz="1600" u="sng" dirty="0">
              <a:solidFill>
                <a:schemeClr val="bg1"/>
              </a:solidFill>
            </a:endParaRPr>
          </a:p>
        </p:txBody>
      </p:sp>
      <p:sp>
        <p:nvSpPr>
          <p:cNvPr id="12" name="Rectangle 11"/>
          <p:cNvSpPr/>
          <p:nvPr/>
        </p:nvSpPr>
        <p:spPr>
          <a:xfrm>
            <a:off x="467544" y="1988840"/>
            <a:ext cx="5904656" cy="338554"/>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AU" sz="1600" dirty="0">
                <a:solidFill>
                  <a:schemeClr val="bg1"/>
                </a:solidFill>
              </a:rPr>
              <a:t>Native Title does not give you ownership, but access to certain rights:</a:t>
            </a:r>
            <a:endParaRPr lang="en-GB" sz="1600" dirty="0">
              <a:solidFill>
                <a:schemeClr val="bg1"/>
              </a:solidFill>
            </a:endParaRPr>
          </a:p>
        </p:txBody>
      </p:sp>
      <p:sp>
        <p:nvSpPr>
          <p:cNvPr id="9" name="Rectangle 8"/>
          <p:cNvSpPr/>
          <p:nvPr/>
        </p:nvSpPr>
        <p:spPr>
          <a:xfrm>
            <a:off x="467544" y="2492896"/>
            <a:ext cx="3600933"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AU" b="1" dirty="0">
                <a:solidFill>
                  <a:prstClr val="black"/>
                </a:solidFill>
              </a:rPr>
              <a:t>Right to: </a:t>
            </a:r>
            <a:r>
              <a:rPr lang="en-AU" dirty="0">
                <a:solidFill>
                  <a:prstClr val="black"/>
                </a:solidFill>
              </a:rPr>
              <a:t>camp, hunt, fish, gather food, and teach law and custom </a:t>
            </a:r>
          </a:p>
          <a:p>
            <a:endParaRPr lang="en-GB" dirty="0"/>
          </a:p>
        </p:txBody>
      </p:sp>
      <p:sp>
        <p:nvSpPr>
          <p:cNvPr id="14" name="Rectangle 13"/>
          <p:cNvSpPr/>
          <p:nvPr/>
        </p:nvSpPr>
        <p:spPr>
          <a:xfrm>
            <a:off x="4211960" y="2492896"/>
            <a:ext cx="4662654"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AU" b="1" dirty="0">
                <a:solidFill>
                  <a:prstClr val="black"/>
                </a:solidFill>
              </a:rPr>
              <a:t>Right to Negotiate: </a:t>
            </a:r>
            <a:r>
              <a:rPr lang="en-AU" dirty="0">
                <a:solidFill>
                  <a:prstClr val="black"/>
                </a:solidFill>
              </a:rPr>
              <a:t>with anyone seeking to carry out </a:t>
            </a:r>
            <a:r>
              <a:rPr lang="en-AU" dirty="0"/>
              <a:t>activities that might effect your rights, can set rules, but can’t say “no.” </a:t>
            </a:r>
            <a:endParaRPr lang="en-GB" dirty="0"/>
          </a:p>
        </p:txBody>
      </p:sp>
      <p:sp>
        <p:nvSpPr>
          <p:cNvPr id="17" name="Rectangle 16"/>
          <p:cNvSpPr/>
          <p:nvPr/>
        </p:nvSpPr>
        <p:spPr>
          <a:xfrm>
            <a:off x="467544" y="4221088"/>
            <a:ext cx="828092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AU" dirty="0"/>
              <a:t>Native title rights are held by a corporation: a Prescribed Body Corporate or PBC</a:t>
            </a:r>
            <a:endParaRPr lang="en-GB" dirty="0"/>
          </a:p>
        </p:txBody>
      </p:sp>
      <p:sp>
        <p:nvSpPr>
          <p:cNvPr id="18" name="Rectangle 17"/>
          <p:cNvSpPr/>
          <p:nvPr/>
        </p:nvSpPr>
        <p:spPr>
          <a:xfrm>
            <a:off x="467544" y="4869160"/>
            <a:ext cx="828092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AU" dirty="0"/>
              <a:t>All native title holders have a right to join the PBC, to vote in general meetings and stand as a director. The PBC has obligations to consult native title holders on proposals that may effect their native title rights. </a:t>
            </a:r>
            <a:endParaRPr lang="en-GB" dirty="0"/>
          </a:p>
        </p:txBody>
      </p:sp>
    </p:spTree>
    <p:extLst>
      <p:ext uri="{BB962C8B-B14F-4D97-AF65-F5344CB8AC3E}">
        <p14:creationId xmlns:p14="http://schemas.microsoft.com/office/powerpoint/2010/main" val="45700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12" grpId="0" animBg="1"/>
      <p:bldP spid="9" grpId="0" animBg="1"/>
      <p:bldP spid="14"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AU" dirty="0">
                <a:solidFill>
                  <a:schemeClr val="bg1"/>
                </a:solidFill>
              </a:rPr>
              <a:t>What is Native Title?</a:t>
            </a:r>
            <a:endParaRPr lang="en-GB" dirty="0">
              <a:solidFill>
                <a:schemeClr val="bg1"/>
              </a:solidFill>
            </a:endParaRPr>
          </a:p>
        </p:txBody>
      </p:sp>
      <p:sp>
        <p:nvSpPr>
          <p:cNvPr id="5" name="Slide Number Placeholder 4"/>
          <p:cNvSpPr>
            <a:spLocks noGrp="1"/>
          </p:cNvSpPr>
          <p:nvPr>
            <p:ph type="sldNum" sz="quarter" idx="12"/>
          </p:nvPr>
        </p:nvSpPr>
        <p:spPr/>
        <p:txBody>
          <a:bodyPr/>
          <a:lstStyle/>
          <a:p>
            <a:fld id="{B1B03286-66D5-43FB-A277-D51ADAD32112}" type="slidenum">
              <a:rPr lang="en-AU" smtClean="0"/>
              <a:t>17</a:t>
            </a:fld>
            <a:endParaRPr lang="en-AU"/>
          </a:p>
        </p:txBody>
      </p:sp>
      <p:pic>
        <p:nvPicPr>
          <p:cNvPr id="13" name="Picture 4" descr="Image result for native title claims 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12775"/>
            <a:ext cx="7715684" cy="5456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946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AU" dirty="0">
                <a:solidFill>
                  <a:schemeClr val="bg1"/>
                </a:solidFill>
              </a:rPr>
              <a:t>What is the Settlement Act?</a:t>
            </a:r>
          </a:p>
        </p:txBody>
      </p:sp>
      <p:sp>
        <p:nvSpPr>
          <p:cNvPr id="5" name="Slide Number Placeholder 4"/>
          <p:cNvSpPr>
            <a:spLocks noGrp="1"/>
          </p:cNvSpPr>
          <p:nvPr>
            <p:ph type="sldNum" sz="quarter" idx="12"/>
          </p:nvPr>
        </p:nvSpPr>
        <p:spPr/>
        <p:txBody>
          <a:bodyPr/>
          <a:lstStyle/>
          <a:p>
            <a:fld id="{B1B03286-66D5-43FB-A277-D51ADAD32112}" type="slidenum">
              <a:rPr lang="en-AU" smtClean="0"/>
              <a:t>18</a:t>
            </a:fld>
            <a:endParaRPr lang="en-AU" dirty="0"/>
          </a:p>
        </p:txBody>
      </p:sp>
      <p:sp>
        <p:nvSpPr>
          <p:cNvPr id="10" name="Rectangle 9"/>
          <p:cNvSpPr/>
          <p:nvPr/>
        </p:nvSpPr>
        <p:spPr>
          <a:xfrm>
            <a:off x="467544" y="1484784"/>
            <a:ext cx="8208912"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spcBef>
                <a:spcPct val="20000"/>
              </a:spcBef>
            </a:pPr>
            <a:r>
              <a:rPr lang="en-AU" sz="1600" dirty="0">
                <a:solidFill>
                  <a:schemeClr val="tx1"/>
                </a:solidFill>
                <a:latin typeface="Arial" pitchFamily="34" charset="0"/>
                <a:cs typeface="Arial" pitchFamily="34" charset="0"/>
              </a:rPr>
              <a:t>It is an alternative to the Native Title system.</a:t>
            </a:r>
            <a:endParaRPr lang="en-AU" sz="2000" i="1" dirty="0">
              <a:solidFill>
                <a:schemeClr val="tx1"/>
              </a:solidFill>
              <a:latin typeface="Arial" pitchFamily="34" charset="0"/>
              <a:cs typeface="Arial" pitchFamily="34" charset="0"/>
            </a:endParaRPr>
          </a:p>
        </p:txBody>
      </p:sp>
      <p:sp>
        <p:nvSpPr>
          <p:cNvPr id="11" name="Rectangle 10"/>
          <p:cNvSpPr/>
          <p:nvPr/>
        </p:nvSpPr>
        <p:spPr>
          <a:xfrm>
            <a:off x="467545" y="1960990"/>
            <a:ext cx="8208912"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spcBef>
                <a:spcPct val="20000"/>
              </a:spcBef>
            </a:pPr>
            <a:r>
              <a:rPr lang="en-AU" sz="1400" dirty="0">
                <a:solidFill>
                  <a:schemeClr val="tx1"/>
                </a:solidFill>
                <a:latin typeface="Arial" pitchFamily="34" charset="0"/>
                <a:cs typeface="Arial" pitchFamily="34" charset="0"/>
              </a:rPr>
              <a:t>Is only in Victoria, and tries to overcome some disadvantages faced by Victoria TOs by reducing focus on </a:t>
            </a:r>
            <a:r>
              <a:rPr lang="en-AU" sz="1400" b="1" dirty="0">
                <a:solidFill>
                  <a:schemeClr val="tx1"/>
                </a:solidFill>
                <a:latin typeface="Arial" pitchFamily="34" charset="0"/>
                <a:cs typeface="Arial" pitchFamily="34" charset="0"/>
              </a:rPr>
              <a:t>connection</a:t>
            </a:r>
            <a:r>
              <a:rPr lang="en-AU" sz="1400" dirty="0">
                <a:solidFill>
                  <a:schemeClr val="tx1"/>
                </a:solidFill>
                <a:latin typeface="Arial" pitchFamily="34" charset="0"/>
                <a:cs typeface="Arial" pitchFamily="34" charset="0"/>
              </a:rPr>
              <a:t> and </a:t>
            </a:r>
            <a:r>
              <a:rPr lang="en-AU" sz="1400" b="1" dirty="0">
                <a:solidFill>
                  <a:schemeClr val="tx1"/>
                </a:solidFill>
                <a:latin typeface="Arial" pitchFamily="34" charset="0"/>
                <a:cs typeface="Arial" pitchFamily="34" charset="0"/>
              </a:rPr>
              <a:t>extinguishment</a:t>
            </a:r>
            <a:r>
              <a:rPr lang="en-AU" sz="1400" dirty="0">
                <a:solidFill>
                  <a:schemeClr val="tx1"/>
                </a:solidFill>
                <a:latin typeface="Arial" pitchFamily="34" charset="0"/>
                <a:cs typeface="Arial" pitchFamily="34" charset="0"/>
              </a:rPr>
              <a:t>.  </a:t>
            </a:r>
            <a:endParaRPr lang="en-AU" i="1" dirty="0">
              <a:solidFill>
                <a:schemeClr val="tx1"/>
              </a:solidFill>
              <a:latin typeface="Arial" pitchFamily="34" charset="0"/>
              <a:cs typeface="Arial" pitchFamily="34" charset="0"/>
            </a:endParaRPr>
          </a:p>
        </p:txBody>
      </p:sp>
      <p:sp>
        <p:nvSpPr>
          <p:cNvPr id="12" name="Rectangle 11"/>
          <p:cNvSpPr/>
          <p:nvPr/>
        </p:nvSpPr>
        <p:spPr>
          <a:xfrm>
            <a:off x="487033" y="4183027"/>
            <a:ext cx="8352928"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AU" sz="1400" dirty="0">
                <a:solidFill>
                  <a:schemeClr val="tx1"/>
                </a:solidFill>
                <a:latin typeface="Arial" pitchFamily="34" charset="0"/>
                <a:cs typeface="Arial" pitchFamily="34" charset="0"/>
              </a:rPr>
              <a:t>Rather than go through the Courts, you try and sit down and reach a deal (a “settlement”) with the State government. </a:t>
            </a:r>
            <a:endParaRPr lang="en-GB" sz="1400" dirty="0">
              <a:solidFill>
                <a:schemeClr val="tx1"/>
              </a:solidFill>
              <a:latin typeface="Arial" pitchFamily="34" charset="0"/>
              <a:cs typeface="Arial" pitchFamily="34" charset="0"/>
            </a:endParaRPr>
          </a:p>
        </p:txBody>
      </p:sp>
      <p:sp>
        <p:nvSpPr>
          <p:cNvPr id="15" name="Rectangle 14"/>
          <p:cNvSpPr/>
          <p:nvPr/>
        </p:nvSpPr>
        <p:spPr>
          <a:xfrm>
            <a:off x="988260" y="2488267"/>
            <a:ext cx="7704856" cy="30777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AU" sz="1400" dirty="0"/>
              <a:t>Traditional Owners need to show they are the right people for country.</a:t>
            </a:r>
            <a:endParaRPr lang="en-GB" sz="1400" dirty="0"/>
          </a:p>
        </p:txBody>
      </p:sp>
      <p:sp>
        <p:nvSpPr>
          <p:cNvPr id="17" name="TextBox 16"/>
          <p:cNvSpPr txBox="1"/>
          <p:nvPr/>
        </p:nvSpPr>
        <p:spPr>
          <a:xfrm>
            <a:off x="1009782" y="3306470"/>
            <a:ext cx="7704856" cy="3077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lvl="1"/>
            <a:r>
              <a:rPr lang="en-AU" sz="1400" dirty="0"/>
              <a:t>No extinguishment: settlement applies to all Crown land in the Settlement Area.</a:t>
            </a:r>
            <a:endParaRPr lang="en-AU" sz="1600" dirty="0"/>
          </a:p>
        </p:txBody>
      </p:sp>
      <p:sp>
        <p:nvSpPr>
          <p:cNvPr id="18" name="Rectangle 17"/>
          <p:cNvSpPr/>
          <p:nvPr/>
        </p:nvSpPr>
        <p:spPr>
          <a:xfrm>
            <a:off x="506455" y="3670034"/>
            <a:ext cx="3002219"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AU" dirty="0">
                <a:solidFill>
                  <a:schemeClr val="bg1"/>
                </a:solidFill>
              </a:rPr>
              <a:t>How do you get a settlement?</a:t>
            </a:r>
            <a:endParaRPr lang="en-GB" dirty="0"/>
          </a:p>
        </p:txBody>
      </p:sp>
      <p:sp>
        <p:nvSpPr>
          <p:cNvPr id="24" name="Rectangle 23"/>
          <p:cNvSpPr/>
          <p:nvPr/>
        </p:nvSpPr>
        <p:spPr>
          <a:xfrm>
            <a:off x="467544" y="4797152"/>
            <a:ext cx="4006468"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sz="1600" dirty="0">
                <a:solidFill>
                  <a:schemeClr val="tx1"/>
                </a:solidFill>
              </a:rPr>
              <a:t>There are two stages to negotiating:</a:t>
            </a:r>
            <a:endParaRPr lang="en-GB" sz="1600" dirty="0">
              <a:solidFill>
                <a:schemeClr val="tx1"/>
              </a:solidFill>
            </a:endParaRPr>
          </a:p>
        </p:txBody>
      </p:sp>
      <p:sp>
        <p:nvSpPr>
          <p:cNvPr id="25" name="Rectangle 24"/>
          <p:cNvSpPr/>
          <p:nvPr/>
        </p:nvSpPr>
        <p:spPr>
          <a:xfrm>
            <a:off x="467544" y="5229200"/>
            <a:ext cx="7907647" cy="80021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AU" b="1" dirty="0">
                <a:solidFill>
                  <a:schemeClr val="bg1"/>
                </a:solidFill>
              </a:rPr>
              <a:t>Stage 1</a:t>
            </a:r>
            <a:r>
              <a:rPr lang="en-AU" sz="1600" b="1" dirty="0">
                <a:solidFill>
                  <a:schemeClr val="bg1"/>
                </a:solidFill>
              </a:rPr>
              <a:t>: </a:t>
            </a:r>
            <a:r>
              <a:rPr lang="en-AU" sz="1400" dirty="0">
                <a:solidFill>
                  <a:schemeClr val="bg1"/>
                </a:solidFill>
              </a:rPr>
              <a:t>is the Threshold Process, where you have to prove (A) </a:t>
            </a:r>
            <a:r>
              <a:rPr lang="en-AU" sz="1400" dirty="0"/>
              <a:t>the group consist of and represent the correct traditional owners for the area, and (B) the group is ready to negotiate and has the corporate structures in place.  </a:t>
            </a:r>
            <a:endParaRPr lang="en-GB" sz="1400" dirty="0"/>
          </a:p>
        </p:txBody>
      </p:sp>
      <p:sp>
        <p:nvSpPr>
          <p:cNvPr id="26" name="Rectangle 25"/>
          <p:cNvSpPr/>
          <p:nvPr/>
        </p:nvSpPr>
        <p:spPr>
          <a:xfrm>
            <a:off x="467544" y="6111469"/>
            <a:ext cx="7907647"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AU" b="1" dirty="0">
                <a:solidFill>
                  <a:schemeClr val="bg1"/>
                </a:solidFill>
              </a:rPr>
              <a:t>Stage 2: </a:t>
            </a:r>
            <a:r>
              <a:rPr lang="en-AU" sz="1400" dirty="0">
                <a:solidFill>
                  <a:schemeClr val="bg1"/>
                </a:solidFill>
              </a:rPr>
              <a:t>is working out the deal itself – what will make up the settlement package? </a:t>
            </a:r>
            <a:endParaRPr lang="en-GB" sz="1400" dirty="0">
              <a:solidFill>
                <a:schemeClr val="bg1"/>
              </a:solidFill>
            </a:endParaRPr>
          </a:p>
        </p:txBody>
      </p:sp>
      <p:sp>
        <p:nvSpPr>
          <p:cNvPr id="3" name="Rectangle 2"/>
          <p:cNvSpPr/>
          <p:nvPr/>
        </p:nvSpPr>
        <p:spPr>
          <a:xfrm>
            <a:off x="1001452" y="2904360"/>
            <a:ext cx="7721516" cy="30777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AU" sz="1400" dirty="0">
                <a:solidFill>
                  <a:schemeClr val="lt1"/>
                </a:solidFill>
              </a:rPr>
              <a:t>Do not need to prove continuous connection since colonisation</a:t>
            </a:r>
          </a:p>
        </p:txBody>
      </p:sp>
    </p:spTree>
    <p:extLst>
      <p:ext uri="{BB962C8B-B14F-4D97-AF65-F5344CB8AC3E}">
        <p14:creationId xmlns:p14="http://schemas.microsoft.com/office/powerpoint/2010/main" val="124921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1000"/>
                                        <p:tgtEl>
                                          <p:spTgt spid="26"/>
                                        </p:tgtEl>
                                      </p:cBhvr>
                                    </p:animEffect>
                                    <p:anim calcmode="lin" valueType="num">
                                      <p:cBhvr>
                                        <p:cTn id="71" dur="1000" fill="hold"/>
                                        <p:tgtEl>
                                          <p:spTgt spid="26"/>
                                        </p:tgtEl>
                                        <p:attrNameLst>
                                          <p:attrName>ppt_x</p:attrName>
                                        </p:attrNameLst>
                                      </p:cBhvr>
                                      <p:tavLst>
                                        <p:tav tm="0">
                                          <p:val>
                                            <p:strVal val="#ppt_x"/>
                                          </p:val>
                                        </p:tav>
                                        <p:tav tm="100000">
                                          <p:val>
                                            <p:strVal val="#ppt_x"/>
                                          </p:val>
                                        </p:tav>
                                      </p:tavLst>
                                    </p:anim>
                                    <p:anim calcmode="lin" valueType="num">
                                      <p:cBhvr>
                                        <p:cTn id="7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7" grpId="0" animBg="1"/>
      <p:bldP spid="18" grpId="0" animBg="1"/>
      <p:bldP spid="24" grpId="0" animBg="1"/>
      <p:bldP spid="25" grpId="0" animBg="1"/>
      <p:bldP spid="26"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AU" dirty="0">
                <a:solidFill>
                  <a:schemeClr val="bg1"/>
                </a:solidFill>
              </a:rPr>
              <a:t>What is the Settlement Act?</a:t>
            </a:r>
          </a:p>
        </p:txBody>
      </p:sp>
      <p:sp>
        <p:nvSpPr>
          <p:cNvPr id="5" name="Slide Number Placeholder 4"/>
          <p:cNvSpPr>
            <a:spLocks noGrp="1"/>
          </p:cNvSpPr>
          <p:nvPr>
            <p:ph type="sldNum" sz="quarter" idx="12"/>
          </p:nvPr>
        </p:nvSpPr>
        <p:spPr/>
        <p:txBody>
          <a:bodyPr/>
          <a:lstStyle/>
          <a:p>
            <a:fld id="{B1B03286-66D5-43FB-A277-D51ADAD32112}" type="slidenum">
              <a:rPr lang="en-AU" smtClean="0"/>
              <a:t>19</a:t>
            </a:fld>
            <a:endParaRPr lang="en-AU" dirty="0"/>
          </a:p>
        </p:txBody>
      </p:sp>
      <p:sp>
        <p:nvSpPr>
          <p:cNvPr id="13" name="Rectangle 12"/>
          <p:cNvSpPr/>
          <p:nvPr/>
        </p:nvSpPr>
        <p:spPr>
          <a:xfrm>
            <a:off x="467544" y="1484784"/>
            <a:ext cx="4006468"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dirty="0">
                <a:solidFill>
                  <a:schemeClr val="tx1"/>
                </a:solidFill>
              </a:rPr>
              <a:t>What does a settlement give you?</a:t>
            </a:r>
            <a:endParaRPr lang="en-GB" dirty="0">
              <a:solidFill>
                <a:schemeClr val="tx1"/>
              </a:solidFill>
            </a:endParaRPr>
          </a:p>
        </p:txBody>
      </p:sp>
      <p:sp>
        <p:nvSpPr>
          <p:cNvPr id="19" name="Rectangle 18"/>
          <p:cNvSpPr/>
          <p:nvPr/>
        </p:nvSpPr>
        <p:spPr>
          <a:xfrm>
            <a:off x="467544" y="1988840"/>
            <a:ext cx="1656183"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AU" dirty="0">
                <a:solidFill>
                  <a:prstClr val="black"/>
                </a:solidFill>
              </a:rPr>
              <a:t>Rig</a:t>
            </a:r>
            <a:r>
              <a:rPr lang="en-AU" sz="1600" dirty="0">
                <a:solidFill>
                  <a:prstClr val="black"/>
                </a:solidFill>
              </a:rPr>
              <a:t>hts to camp, hunt, fish, gather food, and teach law and custom </a:t>
            </a:r>
            <a:endParaRPr lang="en-AU" dirty="0">
              <a:solidFill>
                <a:prstClr val="black"/>
              </a:solidFill>
            </a:endParaRPr>
          </a:p>
          <a:p>
            <a:r>
              <a:rPr lang="en-GB" dirty="0"/>
              <a:t>(NRA)</a:t>
            </a:r>
          </a:p>
        </p:txBody>
      </p:sp>
      <p:sp>
        <p:nvSpPr>
          <p:cNvPr id="20" name="Rectangle 19"/>
          <p:cNvSpPr/>
          <p:nvPr/>
        </p:nvSpPr>
        <p:spPr>
          <a:xfrm>
            <a:off x="2267744" y="1988840"/>
            <a:ext cx="2016223"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AU" sz="1600" dirty="0">
                <a:solidFill>
                  <a:prstClr val="black"/>
                </a:solidFill>
              </a:rPr>
              <a:t>An agreement covering all activities on Crown land, and some compensation.</a:t>
            </a:r>
          </a:p>
          <a:p>
            <a:r>
              <a:rPr lang="en-AU" sz="1600" dirty="0">
                <a:solidFill>
                  <a:prstClr val="black"/>
                </a:solidFill>
              </a:rPr>
              <a:t>(LUAA) </a:t>
            </a:r>
            <a:endParaRPr lang="en-GB" sz="1600" dirty="0"/>
          </a:p>
        </p:txBody>
      </p:sp>
      <p:sp>
        <p:nvSpPr>
          <p:cNvPr id="21" name="Rectangle 20"/>
          <p:cNvSpPr/>
          <p:nvPr/>
        </p:nvSpPr>
        <p:spPr>
          <a:xfrm>
            <a:off x="4355976" y="2708920"/>
            <a:ext cx="2016223" cy="58477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AU" sz="1600" dirty="0">
                <a:solidFill>
                  <a:prstClr val="black"/>
                </a:solidFill>
              </a:rPr>
              <a:t>Joint Management of some national parks</a:t>
            </a:r>
            <a:endParaRPr lang="en-GB" sz="1600" dirty="0"/>
          </a:p>
        </p:txBody>
      </p:sp>
      <p:sp>
        <p:nvSpPr>
          <p:cNvPr id="22" name="Rectangle 21"/>
          <p:cNvSpPr/>
          <p:nvPr/>
        </p:nvSpPr>
        <p:spPr>
          <a:xfrm>
            <a:off x="4355976" y="1988840"/>
            <a:ext cx="2016224" cy="58477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AU" sz="1600" dirty="0">
                <a:solidFill>
                  <a:prstClr val="black"/>
                </a:solidFill>
              </a:rPr>
              <a:t>Recognition by the State as the TOs</a:t>
            </a:r>
            <a:endParaRPr lang="en-GB" sz="1600" dirty="0"/>
          </a:p>
        </p:txBody>
      </p:sp>
      <p:sp>
        <p:nvSpPr>
          <p:cNvPr id="23" name="Rectangle 22"/>
          <p:cNvSpPr/>
          <p:nvPr/>
        </p:nvSpPr>
        <p:spPr>
          <a:xfrm>
            <a:off x="6588224" y="1988840"/>
            <a:ext cx="2016224"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AU" sz="1600" dirty="0">
                <a:solidFill>
                  <a:prstClr val="black"/>
                </a:solidFill>
              </a:rPr>
              <a:t>Funding (and some times land) to set up an enterprise and become economically self-sufficient. </a:t>
            </a:r>
          </a:p>
        </p:txBody>
      </p:sp>
      <p:sp>
        <p:nvSpPr>
          <p:cNvPr id="24" name="Rectangle 23"/>
          <p:cNvSpPr/>
          <p:nvPr/>
        </p:nvSpPr>
        <p:spPr>
          <a:xfrm>
            <a:off x="403763" y="4968216"/>
            <a:ext cx="8308652" cy="338554"/>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AU" sz="1600" dirty="0">
                <a:solidFill>
                  <a:schemeClr val="bg1"/>
                </a:solidFill>
              </a:rPr>
              <a:t>How are Settlement rights managed?  </a:t>
            </a:r>
            <a:endParaRPr lang="en-GB" sz="1600" u="sng" dirty="0">
              <a:solidFill>
                <a:schemeClr val="bg1"/>
              </a:solidFill>
            </a:endParaRPr>
          </a:p>
        </p:txBody>
      </p:sp>
      <p:sp>
        <p:nvSpPr>
          <p:cNvPr id="25" name="Rectangle 24"/>
          <p:cNvSpPr/>
          <p:nvPr/>
        </p:nvSpPr>
        <p:spPr>
          <a:xfrm>
            <a:off x="371639" y="5460658"/>
            <a:ext cx="828092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AU" dirty="0"/>
              <a:t>Settlement rights are held by a corporation: a Traditional Owner Group Entity or TOGE</a:t>
            </a:r>
            <a:endParaRPr lang="en-GB" dirty="0"/>
          </a:p>
        </p:txBody>
      </p:sp>
      <p:sp>
        <p:nvSpPr>
          <p:cNvPr id="26" name="Rectangle 25"/>
          <p:cNvSpPr/>
          <p:nvPr/>
        </p:nvSpPr>
        <p:spPr>
          <a:xfrm>
            <a:off x="371639" y="6021287"/>
            <a:ext cx="828092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AU" dirty="0"/>
              <a:t>All traditional owners have a right to join the TOGE, to vote in general meetings and stand as a director. The TOGE is answerable to its members at each AGM.</a:t>
            </a:r>
            <a:endParaRPr lang="en-GB" dirty="0"/>
          </a:p>
        </p:txBody>
      </p:sp>
      <p:sp>
        <p:nvSpPr>
          <p:cNvPr id="15" name="Rectangle 14"/>
          <p:cNvSpPr/>
          <p:nvPr/>
        </p:nvSpPr>
        <p:spPr>
          <a:xfrm>
            <a:off x="501707" y="3616698"/>
            <a:ext cx="2280753"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AU" dirty="0">
                <a:solidFill>
                  <a:schemeClr val="tx1"/>
                </a:solidFill>
              </a:rPr>
              <a:t>What do you give up ?</a:t>
            </a:r>
            <a:endParaRPr lang="en-GB" dirty="0">
              <a:solidFill>
                <a:schemeClr val="tx1"/>
              </a:solidFill>
            </a:endParaRPr>
          </a:p>
        </p:txBody>
      </p:sp>
      <p:sp>
        <p:nvSpPr>
          <p:cNvPr id="16" name="TextBox 15"/>
          <p:cNvSpPr txBox="1"/>
          <p:nvPr/>
        </p:nvSpPr>
        <p:spPr>
          <a:xfrm>
            <a:off x="501707" y="4221088"/>
            <a:ext cx="8112765"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1"/>
            <a:r>
              <a:rPr lang="en-AU" sz="1600" dirty="0"/>
              <a:t>You agree not pursue a Native Title determination or compensation through the Courts.  </a:t>
            </a:r>
            <a:endParaRPr lang="en-AU" dirty="0"/>
          </a:p>
        </p:txBody>
      </p:sp>
    </p:spTree>
    <p:extLst>
      <p:ext uri="{BB962C8B-B14F-4D97-AF65-F5344CB8AC3E}">
        <p14:creationId xmlns:p14="http://schemas.microsoft.com/office/powerpoint/2010/main" val="268977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 calcmode="lin" valueType="num">
                                      <p:cBhvr>
                                        <p:cTn id="14" dur="1000" fill="hold"/>
                                        <p:tgtEl>
                                          <p:spTgt spid="19"/>
                                        </p:tgtEl>
                                        <p:attrNameLst>
                                          <p:attrName>style.rotation</p:attrName>
                                        </p:attrNameLst>
                                      </p:cBhvr>
                                      <p:tavLst>
                                        <p:tav tm="0">
                                          <p:val>
                                            <p:fltVal val="90"/>
                                          </p:val>
                                        </p:tav>
                                        <p:tav tm="100000">
                                          <p:val>
                                            <p:fltVal val="0"/>
                                          </p:val>
                                        </p:tav>
                                      </p:tavLst>
                                    </p:anim>
                                    <p:animEffect transition="in" filter="fade">
                                      <p:cBhvr>
                                        <p:cTn id="15" dur="1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1000" fill="hold"/>
                                        <p:tgtEl>
                                          <p:spTgt spid="22"/>
                                        </p:tgtEl>
                                        <p:attrNameLst>
                                          <p:attrName>ppt_w</p:attrName>
                                        </p:attrNameLst>
                                      </p:cBhvr>
                                      <p:tavLst>
                                        <p:tav tm="0">
                                          <p:val>
                                            <p:fltVal val="0"/>
                                          </p:val>
                                        </p:tav>
                                        <p:tav tm="100000">
                                          <p:val>
                                            <p:strVal val="#ppt_w"/>
                                          </p:val>
                                        </p:tav>
                                      </p:tavLst>
                                    </p:anim>
                                    <p:anim calcmode="lin" valueType="num">
                                      <p:cBhvr>
                                        <p:cTn id="29" dur="1000" fill="hold"/>
                                        <p:tgtEl>
                                          <p:spTgt spid="22"/>
                                        </p:tgtEl>
                                        <p:attrNameLst>
                                          <p:attrName>ppt_h</p:attrName>
                                        </p:attrNameLst>
                                      </p:cBhvr>
                                      <p:tavLst>
                                        <p:tav tm="0">
                                          <p:val>
                                            <p:fltVal val="0"/>
                                          </p:val>
                                        </p:tav>
                                        <p:tav tm="100000">
                                          <p:val>
                                            <p:strVal val="#ppt_h"/>
                                          </p:val>
                                        </p:tav>
                                      </p:tavLst>
                                    </p:anim>
                                    <p:anim calcmode="lin" valueType="num">
                                      <p:cBhvr>
                                        <p:cTn id="30" dur="1000" fill="hold"/>
                                        <p:tgtEl>
                                          <p:spTgt spid="22"/>
                                        </p:tgtEl>
                                        <p:attrNameLst>
                                          <p:attrName>style.rotation</p:attrName>
                                        </p:attrNameLst>
                                      </p:cBhvr>
                                      <p:tavLst>
                                        <p:tav tm="0">
                                          <p:val>
                                            <p:fltVal val="90"/>
                                          </p:val>
                                        </p:tav>
                                        <p:tav tm="100000">
                                          <p:val>
                                            <p:fltVal val="0"/>
                                          </p:val>
                                        </p:tav>
                                      </p:tavLst>
                                    </p:anim>
                                    <p:animEffect transition="in" filter="fade">
                                      <p:cBhvr>
                                        <p:cTn id="31" dur="10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1000" fill="hold"/>
                                        <p:tgtEl>
                                          <p:spTgt spid="21"/>
                                        </p:tgtEl>
                                        <p:attrNameLst>
                                          <p:attrName>ppt_w</p:attrName>
                                        </p:attrNameLst>
                                      </p:cBhvr>
                                      <p:tavLst>
                                        <p:tav tm="0">
                                          <p:val>
                                            <p:fltVal val="0"/>
                                          </p:val>
                                        </p:tav>
                                        <p:tav tm="100000">
                                          <p:val>
                                            <p:strVal val="#ppt_w"/>
                                          </p:val>
                                        </p:tav>
                                      </p:tavLst>
                                    </p:anim>
                                    <p:anim calcmode="lin" valueType="num">
                                      <p:cBhvr>
                                        <p:cTn id="37" dur="1000" fill="hold"/>
                                        <p:tgtEl>
                                          <p:spTgt spid="21"/>
                                        </p:tgtEl>
                                        <p:attrNameLst>
                                          <p:attrName>ppt_h</p:attrName>
                                        </p:attrNameLst>
                                      </p:cBhvr>
                                      <p:tavLst>
                                        <p:tav tm="0">
                                          <p:val>
                                            <p:fltVal val="0"/>
                                          </p:val>
                                        </p:tav>
                                        <p:tav tm="100000">
                                          <p:val>
                                            <p:strVal val="#ppt_h"/>
                                          </p:val>
                                        </p:tav>
                                      </p:tavLst>
                                    </p:anim>
                                    <p:anim calcmode="lin" valueType="num">
                                      <p:cBhvr>
                                        <p:cTn id="38" dur="1000" fill="hold"/>
                                        <p:tgtEl>
                                          <p:spTgt spid="21"/>
                                        </p:tgtEl>
                                        <p:attrNameLst>
                                          <p:attrName>style.rotation</p:attrName>
                                        </p:attrNameLst>
                                      </p:cBhvr>
                                      <p:tavLst>
                                        <p:tav tm="0">
                                          <p:val>
                                            <p:fltVal val="90"/>
                                          </p:val>
                                        </p:tav>
                                        <p:tav tm="100000">
                                          <p:val>
                                            <p:fltVal val="0"/>
                                          </p:val>
                                        </p:tav>
                                      </p:tavLst>
                                    </p:anim>
                                    <p:animEffect transition="in" filter="fade">
                                      <p:cBhvr>
                                        <p:cTn id="39" dur="1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1000" fill="hold"/>
                                        <p:tgtEl>
                                          <p:spTgt spid="23"/>
                                        </p:tgtEl>
                                        <p:attrNameLst>
                                          <p:attrName>ppt_w</p:attrName>
                                        </p:attrNameLst>
                                      </p:cBhvr>
                                      <p:tavLst>
                                        <p:tav tm="0">
                                          <p:val>
                                            <p:fltVal val="0"/>
                                          </p:val>
                                        </p:tav>
                                        <p:tav tm="100000">
                                          <p:val>
                                            <p:strVal val="#ppt_w"/>
                                          </p:val>
                                        </p:tav>
                                      </p:tavLst>
                                    </p:anim>
                                    <p:anim calcmode="lin" valueType="num">
                                      <p:cBhvr>
                                        <p:cTn id="45" dur="1000" fill="hold"/>
                                        <p:tgtEl>
                                          <p:spTgt spid="23"/>
                                        </p:tgtEl>
                                        <p:attrNameLst>
                                          <p:attrName>ppt_h</p:attrName>
                                        </p:attrNameLst>
                                      </p:cBhvr>
                                      <p:tavLst>
                                        <p:tav tm="0">
                                          <p:val>
                                            <p:fltVal val="0"/>
                                          </p:val>
                                        </p:tav>
                                        <p:tav tm="100000">
                                          <p:val>
                                            <p:strVal val="#ppt_h"/>
                                          </p:val>
                                        </p:tav>
                                      </p:tavLst>
                                    </p:anim>
                                    <p:anim calcmode="lin" valueType="num">
                                      <p:cBhvr>
                                        <p:cTn id="46" dur="1000" fill="hold"/>
                                        <p:tgtEl>
                                          <p:spTgt spid="23"/>
                                        </p:tgtEl>
                                        <p:attrNameLst>
                                          <p:attrName>style.rotation</p:attrName>
                                        </p:attrNameLst>
                                      </p:cBhvr>
                                      <p:tavLst>
                                        <p:tav tm="0">
                                          <p:val>
                                            <p:fltVal val="90"/>
                                          </p:val>
                                        </p:tav>
                                        <p:tav tm="100000">
                                          <p:val>
                                            <p:fltVal val="0"/>
                                          </p:val>
                                        </p:tav>
                                      </p:tavLst>
                                    </p:anim>
                                    <p:animEffect transition="in" filter="fade">
                                      <p:cBhvr>
                                        <p:cTn id="47" dur="1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1000"/>
                                        <p:tgtEl>
                                          <p:spTgt spid="25"/>
                                        </p:tgtEl>
                                      </p:cBhvr>
                                    </p:animEffect>
                                    <p:anim calcmode="lin" valueType="num">
                                      <p:cBhvr>
                                        <p:cTn id="74" dur="1000" fill="hold"/>
                                        <p:tgtEl>
                                          <p:spTgt spid="25"/>
                                        </p:tgtEl>
                                        <p:attrNameLst>
                                          <p:attrName>ppt_x</p:attrName>
                                        </p:attrNameLst>
                                      </p:cBhvr>
                                      <p:tavLst>
                                        <p:tav tm="0">
                                          <p:val>
                                            <p:strVal val="#ppt_x"/>
                                          </p:val>
                                        </p:tav>
                                        <p:tav tm="100000">
                                          <p:val>
                                            <p:strVal val="#ppt_x"/>
                                          </p:val>
                                        </p:tav>
                                      </p:tavLst>
                                    </p:anim>
                                    <p:anim calcmode="lin" valueType="num">
                                      <p:cBhvr>
                                        <p:cTn id="7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1000"/>
                                        <p:tgtEl>
                                          <p:spTgt spid="26"/>
                                        </p:tgtEl>
                                      </p:cBhvr>
                                    </p:animEffect>
                                    <p:anim calcmode="lin" valueType="num">
                                      <p:cBhvr>
                                        <p:cTn id="81" dur="1000" fill="hold"/>
                                        <p:tgtEl>
                                          <p:spTgt spid="26"/>
                                        </p:tgtEl>
                                        <p:attrNameLst>
                                          <p:attrName>ppt_x</p:attrName>
                                        </p:attrNameLst>
                                      </p:cBhvr>
                                      <p:tavLst>
                                        <p:tav tm="0">
                                          <p:val>
                                            <p:strVal val="#ppt_x"/>
                                          </p:val>
                                        </p:tav>
                                        <p:tav tm="100000">
                                          <p:val>
                                            <p:strVal val="#ppt_x"/>
                                          </p:val>
                                        </p:tav>
                                      </p:tavLst>
                                    </p:anim>
                                    <p:anim calcmode="lin" valueType="num">
                                      <p:cBhvr>
                                        <p:cTn id="8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P spid="21" grpId="0" animBg="1"/>
      <p:bldP spid="22" grpId="0" animBg="1"/>
      <p:bldP spid="23" grpId="0" animBg="1"/>
      <p:bldP spid="24" grpId="0" animBg="1"/>
      <p:bldP spid="25" grpId="0" animBg="1"/>
      <p:bldP spid="26"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AU" dirty="0">
                <a:solidFill>
                  <a:schemeClr val="bg1"/>
                </a:solidFill>
              </a:rPr>
              <a:t>Agenda</a:t>
            </a:r>
          </a:p>
        </p:txBody>
      </p:sp>
      <p:sp>
        <p:nvSpPr>
          <p:cNvPr id="5" name="Slide Number Placeholder 4"/>
          <p:cNvSpPr>
            <a:spLocks noGrp="1"/>
          </p:cNvSpPr>
          <p:nvPr>
            <p:ph type="sldNum" sz="quarter" idx="12"/>
          </p:nvPr>
        </p:nvSpPr>
        <p:spPr/>
        <p:txBody>
          <a:bodyPr/>
          <a:lstStyle/>
          <a:p>
            <a:fld id="{B1B03286-66D5-43FB-A277-D51ADAD32112}" type="slidenum">
              <a:rPr lang="en-AU" smtClean="0"/>
              <a:t>2</a:t>
            </a:fld>
            <a:endParaRPr lang="en-AU" dirty="0"/>
          </a:p>
        </p:txBody>
      </p:sp>
      <p:sp>
        <p:nvSpPr>
          <p:cNvPr id="8" name="Rectangle 7"/>
          <p:cNvSpPr/>
          <p:nvPr/>
        </p:nvSpPr>
        <p:spPr>
          <a:xfrm>
            <a:off x="467544" y="5376899"/>
            <a:ext cx="396607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AU" dirty="0">
                <a:solidFill>
                  <a:schemeClr val="bg1"/>
                </a:solidFill>
              </a:rPr>
              <a:t>Introduction to the templates</a:t>
            </a:r>
          </a:p>
        </p:txBody>
      </p:sp>
      <p:sp>
        <p:nvSpPr>
          <p:cNvPr id="12" name="Rectangle 11"/>
          <p:cNvSpPr/>
          <p:nvPr/>
        </p:nvSpPr>
        <p:spPr>
          <a:xfrm>
            <a:off x="4694122" y="1494163"/>
            <a:ext cx="396044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AU" dirty="0">
                <a:solidFill>
                  <a:schemeClr val="tx1"/>
                </a:solidFill>
              </a:rPr>
              <a:t>DAY 2</a:t>
            </a:r>
          </a:p>
        </p:txBody>
      </p:sp>
      <p:sp>
        <p:nvSpPr>
          <p:cNvPr id="10" name="Rectangle 9"/>
          <p:cNvSpPr/>
          <p:nvPr/>
        </p:nvSpPr>
        <p:spPr>
          <a:xfrm>
            <a:off x="467544" y="1484784"/>
            <a:ext cx="390376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AU" dirty="0">
                <a:solidFill>
                  <a:schemeClr val="tx1"/>
                </a:solidFill>
              </a:rPr>
              <a:t>DAY 1</a:t>
            </a:r>
          </a:p>
        </p:txBody>
      </p:sp>
      <p:sp>
        <p:nvSpPr>
          <p:cNvPr id="13" name="Rectangle 12"/>
          <p:cNvSpPr/>
          <p:nvPr/>
        </p:nvSpPr>
        <p:spPr>
          <a:xfrm>
            <a:off x="469112" y="4202180"/>
            <a:ext cx="396292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AU" dirty="0">
                <a:solidFill>
                  <a:schemeClr val="bg1"/>
                </a:solidFill>
              </a:rPr>
              <a:t>Introduction to the Settlement Act </a:t>
            </a:r>
          </a:p>
        </p:txBody>
      </p:sp>
      <p:sp>
        <p:nvSpPr>
          <p:cNvPr id="9" name="Rectangle 8"/>
          <p:cNvSpPr/>
          <p:nvPr/>
        </p:nvSpPr>
        <p:spPr>
          <a:xfrm>
            <a:off x="457200" y="1940021"/>
            <a:ext cx="3914112"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Arial" panose="020B0604020202020204" pitchFamily="34" charset="0"/>
              <a:buChar char="•"/>
            </a:pPr>
            <a:r>
              <a:rPr lang="en-AU" dirty="0">
                <a:solidFill>
                  <a:schemeClr val="tx1"/>
                </a:solidFill>
              </a:rPr>
              <a:t>Welcome and Acknowledgment</a:t>
            </a:r>
          </a:p>
          <a:p>
            <a:pPr marL="342900" indent="-342900">
              <a:buFont typeface="Arial" panose="020B0604020202020204" pitchFamily="34" charset="0"/>
              <a:buChar char="•"/>
            </a:pPr>
            <a:r>
              <a:rPr lang="en-AU" dirty="0">
                <a:solidFill>
                  <a:schemeClr val="tx1"/>
                </a:solidFill>
              </a:rPr>
              <a:t>Sorry Business</a:t>
            </a:r>
          </a:p>
          <a:p>
            <a:pPr marL="342900" indent="-342900">
              <a:buFont typeface="Arial" panose="020B0604020202020204" pitchFamily="34" charset="0"/>
              <a:buChar char="•"/>
            </a:pPr>
            <a:r>
              <a:rPr lang="en-AU" dirty="0">
                <a:solidFill>
                  <a:schemeClr val="tx1"/>
                </a:solidFill>
              </a:rPr>
              <a:t>Attendance and apologies </a:t>
            </a:r>
          </a:p>
        </p:txBody>
      </p:sp>
      <p:sp>
        <p:nvSpPr>
          <p:cNvPr id="11" name="Rectangle 10"/>
          <p:cNvSpPr/>
          <p:nvPr/>
        </p:nvSpPr>
        <p:spPr>
          <a:xfrm>
            <a:off x="467544" y="3346751"/>
            <a:ext cx="3939129"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en-AU" dirty="0">
                <a:solidFill>
                  <a:schemeClr val="tx1"/>
                </a:solidFill>
              </a:rPr>
              <a:t>Overview of 1</a:t>
            </a:r>
            <a:r>
              <a:rPr lang="en-AU" baseline="30000" dirty="0">
                <a:solidFill>
                  <a:schemeClr val="tx1"/>
                </a:solidFill>
              </a:rPr>
              <a:t>st</a:t>
            </a:r>
            <a:r>
              <a:rPr lang="en-AU" dirty="0">
                <a:solidFill>
                  <a:schemeClr val="tx1"/>
                </a:solidFill>
              </a:rPr>
              <a:t> Principles Review</a:t>
            </a:r>
          </a:p>
          <a:p>
            <a:pPr marL="285750" indent="-285750">
              <a:buFont typeface="Arial" panose="020B0604020202020204" pitchFamily="34" charset="0"/>
              <a:buChar char="•"/>
            </a:pPr>
            <a:r>
              <a:rPr lang="en-AU" dirty="0">
                <a:solidFill>
                  <a:schemeClr val="tx1"/>
                </a:solidFill>
              </a:rPr>
              <a:t>Terms of Reference</a:t>
            </a:r>
          </a:p>
        </p:txBody>
      </p:sp>
      <p:sp>
        <p:nvSpPr>
          <p:cNvPr id="14" name="Rectangle 13"/>
          <p:cNvSpPr/>
          <p:nvPr/>
        </p:nvSpPr>
        <p:spPr>
          <a:xfrm>
            <a:off x="475481" y="5772875"/>
            <a:ext cx="3962922"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en-AU" dirty="0">
                <a:solidFill>
                  <a:schemeClr val="tx1"/>
                </a:solidFill>
              </a:rPr>
              <a:t>The structure of Settlement Act agreements</a:t>
            </a:r>
          </a:p>
          <a:p>
            <a:pPr marL="285750" indent="-285750">
              <a:buFont typeface="Arial" panose="020B0604020202020204" pitchFamily="34" charset="0"/>
              <a:buChar char="•"/>
            </a:pPr>
            <a:r>
              <a:rPr lang="en-AU" dirty="0">
                <a:solidFill>
                  <a:schemeClr val="tx1"/>
                </a:solidFill>
              </a:rPr>
              <a:t>Individual templates</a:t>
            </a:r>
          </a:p>
        </p:txBody>
      </p:sp>
      <p:sp>
        <p:nvSpPr>
          <p:cNvPr id="15" name="Rectangle 14"/>
          <p:cNvSpPr/>
          <p:nvPr/>
        </p:nvSpPr>
        <p:spPr>
          <a:xfrm>
            <a:off x="467544" y="4558707"/>
            <a:ext cx="396292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en-AU" dirty="0">
                <a:solidFill>
                  <a:schemeClr val="tx1"/>
                </a:solidFill>
              </a:rPr>
              <a:t>What is native title?</a:t>
            </a:r>
          </a:p>
          <a:p>
            <a:pPr marL="285750" indent="-285750">
              <a:buFont typeface="Arial" panose="020B0604020202020204" pitchFamily="34" charset="0"/>
              <a:buChar char="•"/>
            </a:pPr>
            <a:r>
              <a:rPr lang="en-AU" dirty="0">
                <a:solidFill>
                  <a:schemeClr val="tx1"/>
                </a:solidFill>
              </a:rPr>
              <a:t>What is the Settlement Act </a:t>
            </a:r>
          </a:p>
        </p:txBody>
      </p:sp>
      <p:sp>
        <p:nvSpPr>
          <p:cNvPr id="3" name="Rectangle 2"/>
          <p:cNvSpPr/>
          <p:nvPr/>
        </p:nvSpPr>
        <p:spPr>
          <a:xfrm>
            <a:off x="468156" y="2977419"/>
            <a:ext cx="391411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AU" dirty="0"/>
              <a:t>Background and purpose</a:t>
            </a:r>
          </a:p>
        </p:txBody>
      </p:sp>
      <p:sp>
        <p:nvSpPr>
          <p:cNvPr id="16" name="Rectangle 15"/>
          <p:cNvSpPr/>
          <p:nvPr/>
        </p:nvSpPr>
        <p:spPr>
          <a:xfrm>
            <a:off x="4717286" y="1940784"/>
            <a:ext cx="3914112"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buFont typeface="Arial" panose="020B0604020202020204" pitchFamily="34" charset="0"/>
              <a:buChar char="•"/>
            </a:pPr>
            <a:r>
              <a:rPr lang="en-AU" dirty="0">
                <a:solidFill>
                  <a:schemeClr val="tx1"/>
                </a:solidFill>
              </a:rPr>
              <a:t>Welcome and Acknowledgment</a:t>
            </a:r>
          </a:p>
          <a:p>
            <a:pPr marL="342900" indent="-342900">
              <a:buFont typeface="Arial" panose="020B0604020202020204" pitchFamily="34" charset="0"/>
              <a:buChar char="•"/>
            </a:pPr>
            <a:r>
              <a:rPr lang="en-AU" dirty="0">
                <a:solidFill>
                  <a:schemeClr val="tx1"/>
                </a:solidFill>
              </a:rPr>
              <a:t>Attendance and apologies </a:t>
            </a:r>
          </a:p>
        </p:txBody>
      </p:sp>
      <p:sp>
        <p:nvSpPr>
          <p:cNvPr id="17" name="Rectangle 16"/>
          <p:cNvSpPr/>
          <p:nvPr/>
        </p:nvSpPr>
        <p:spPr>
          <a:xfrm>
            <a:off x="4767752" y="2863351"/>
            <a:ext cx="3914112"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AU" dirty="0"/>
              <a:t>Review of the previous day</a:t>
            </a:r>
          </a:p>
        </p:txBody>
      </p:sp>
      <p:sp>
        <p:nvSpPr>
          <p:cNvPr id="18" name="Rectangle 17"/>
          <p:cNvSpPr/>
          <p:nvPr/>
        </p:nvSpPr>
        <p:spPr>
          <a:xfrm>
            <a:off x="4767752" y="3402305"/>
            <a:ext cx="3914112"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AU" dirty="0"/>
              <a:t>Land Use Activity Agreement</a:t>
            </a:r>
          </a:p>
        </p:txBody>
      </p:sp>
      <p:sp>
        <p:nvSpPr>
          <p:cNvPr id="19" name="Rectangle 18"/>
          <p:cNvSpPr/>
          <p:nvPr/>
        </p:nvSpPr>
        <p:spPr>
          <a:xfrm>
            <a:off x="4749943" y="4904181"/>
            <a:ext cx="3914112" cy="369332"/>
          </a:xfrm>
          <a:prstGeom prst="rect">
            <a:avLst/>
          </a:prstGeom>
          <a:solidFill>
            <a:schemeClr val="accent2">
              <a:lumMod val="60000"/>
              <a:lumOff val="40000"/>
            </a:schemeClr>
          </a:solidFill>
        </p:spPr>
        <p:style>
          <a:lnRef idx="1">
            <a:schemeClr val="accent3"/>
          </a:lnRef>
          <a:fillRef idx="3">
            <a:schemeClr val="accent3"/>
          </a:fillRef>
          <a:effectRef idx="2">
            <a:schemeClr val="accent3"/>
          </a:effectRef>
          <a:fontRef idx="minor">
            <a:schemeClr val="lt1"/>
          </a:fontRef>
        </p:style>
        <p:txBody>
          <a:bodyPr wrap="square">
            <a:spAutoFit/>
          </a:bodyPr>
          <a:lstStyle/>
          <a:p>
            <a:r>
              <a:rPr lang="en-AU" dirty="0"/>
              <a:t>Lunch Time – Aboriginal Housing</a:t>
            </a:r>
          </a:p>
        </p:txBody>
      </p:sp>
      <p:sp>
        <p:nvSpPr>
          <p:cNvPr id="23" name="Rectangle 22"/>
          <p:cNvSpPr/>
          <p:nvPr/>
        </p:nvSpPr>
        <p:spPr>
          <a:xfrm>
            <a:off x="4767752" y="3919429"/>
            <a:ext cx="3914112"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AU" dirty="0"/>
              <a:t>Natural Resource Agreements</a:t>
            </a:r>
          </a:p>
        </p:txBody>
      </p:sp>
      <p:sp>
        <p:nvSpPr>
          <p:cNvPr id="24" name="Rectangle 23"/>
          <p:cNvSpPr/>
          <p:nvPr/>
        </p:nvSpPr>
        <p:spPr>
          <a:xfrm>
            <a:off x="4767752" y="4386846"/>
            <a:ext cx="3914112"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AU" dirty="0"/>
              <a:t>Reviewing State’s financial modelling</a:t>
            </a:r>
          </a:p>
        </p:txBody>
      </p:sp>
      <p:sp>
        <p:nvSpPr>
          <p:cNvPr id="25" name="Rectangle 24"/>
          <p:cNvSpPr/>
          <p:nvPr/>
        </p:nvSpPr>
        <p:spPr>
          <a:xfrm>
            <a:off x="4731999" y="5425973"/>
            <a:ext cx="3914112"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AU" dirty="0"/>
              <a:t>Response to Timber Creek</a:t>
            </a:r>
          </a:p>
        </p:txBody>
      </p:sp>
      <p:sp>
        <p:nvSpPr>
          <p:cNvPr id="26" name="Rectangle 25"/>
          <p:cNvSpPr/>
          <p:nvPr/>
        </p:nvSpPr>
        <p:spPr>
          <a:xfrm>
            <a:off x="4716894" y="5947765"/>
            <a:ext cx="3914112"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AU" dirty="0"/>
              <a:t>Next steps</a:t>
            </a:r>
          </a:p>
        </p:txBody>
      </p:sp>
    </p:spTree>
    <p:extLst>
      <p:ext uri="{BB962C8B-B14F-4D97-AF65-F5344CB8AC3E}">
        <p14:creationId xmlns:p14="http://schemas.microsoft.com/office/powerpoint/2010/main" val="101238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1000"/>
                                        <p:tgtEl>
                                          <p:spTgt spid="19"/>
                                        </p:tgtEl>
                                      </p:cBhvr>
                                    </p:animEffect>
                                    <p:anim calcmode="lin" valueType="num">
                                      <p:cBhvr>
                                        <p:cTn id="106" dur="1000" fill="hold"/>
                                        <p:tgtEl>
                                          <p:spTgt spid="19"/>
                                        </p:tgtEl>
                                        <p:attrNameLst>
                                          <p:attrName>ppt_x</p:attrName>
                                        </p:attrNameLst>
                                      </p:cBhvr>
                                      <p:tavLst>
                                        <p:tav tm="0">
                                          <p:val>
                                            <p:strVal val="#ppt_x"/>
                                          </p:val>
                                        </p:tav>
                                        <p:tav tm="100000">
                                          <p:val>
                                            <p:strVal val="#ppt_x"/>
                                          </p:val>
                                        </p:tav>
                                      </p:tavLst>
                                    </p:anim>
                                    <p:anim calcmode="lin" valueType="num">
                                      <p:cBhvr>
                                        <p:cTn id="10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1000"/>
                                        <p:tgtEl>
                                          <p:spTgt spid="25"/>
                                        </p:tgtEl>
                                      </p:cBhvr>
                                    </p:animEffect>
                                    <p:anim calcmode="lin" valueType="num">
                                      <p:cBhvr>
                                        <p:cTn id="113" dur="1000" fill="hold"/>
                                        <p:tgtEl>
                                          <p:spTgt spid="25"/>
                                        </p:tgtEl>
                                        <p:attrNameLst>
                                          <p:attrName>ppt_x</p:attrName>
                                        </p:attrNameLst>
                                      </p:cBhvr>
                                      <p:tavLst>
                                        <p:tav tm="0">
                                          <p:val>
                                            <p:strVal val="#ppt_x"/>
                                          </p:val>
                                        </p:tav>
                                        <p:tav tm="100000">
                                          <p:val>
                                            <p:strVal val="#ppt_x"/>
                                          </p:val>
                                        </p:tav>
                                      </p:tavLst>
                                    </p:anim>
                                    <p:anim calcmode="lin" valueType="num">
                                      <p:cBhvr>
                                        <p:cTn id="1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1000"/>
                                        <p:tgtEl>
                                          <p:spTgt spid="26"/>
                                        </p:tgtEl>
                                      </p:cBhvr>
                                    </p:animEffect>
                                    <p:anim calcmode="lin" valueType="num">
                                      <p:cBhvr>
                                        <p:cTn id="120" dur="1000" fill="hold"/>
                                        <p:tgtEl>
                                          <p:spTgt spid="26"/>
                                        </p:tgtEl>
                                        <p:attrNameLst>
                                          <p:attrName>ppt_x</p:attrName>
                                        </p:attrNameLst>
                                      </p:cBhvr>
                                      <p:tavLst>
                                        <p:tav tm="0">
                                          <p:val>
                                            <p:strVal val="#ppt_x"/>
                                          </p:val>
                                        </p:tav>
                                        <p:tav tm="100000">
                                          <p:val>
                                            <p:strVal val="#ppt_x"/>
                                          </p:val>
                                        </p:tav>
                                      </p:tavLst>
                                    </p:anim>
                                    <p:anim calcmode="lin" valueType="num">
                                      <p:cBhvr>
                                        <p:cTn id="1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0" grpId="0" animBg="1"/>
      <p:bldP spid="13" grpId="0" animBg="1"/>
      <p:bldP spid="9" grpId="0" animBg="1"/>
      <p:bldP spid="11" grpId="0" animBg="1"/>
      <p:bldP spid="14" grpId="0" animBg="1"/>
      <p:bldP spid="15" grpId="0" animBg="1"/>
      <p:bldP spid="3" grpId="0" animBg="1"/>
      <p:bldP spid="16" grpId="0" animBg="1"/>
      <p:bldP spid="17" grpId="0" animBg="1"/>
      <p:bldP spid="18" grpId="0" animBg="1"/>
      <p:bldP spid="19" grpId="0" animBg="1"/>
      <p:bldP spid="23" grpId="0" animBg="1"/>
      <p:bldP spid="24" grpId="0" animBg="1"/>
      <p:bldP spid="25"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 name="Rectangle 2"/>
          <p:cNvSpPr>
            <a:spLocks noGrp="1" noChangeArrowheads="1"/>
          </p:cNvSpPr>
          <p:nvPr>
            <p:ph type="title"/>
          </p:nvPr>
        </p:nvSpPr>
        <p:spPr>
          <a:solidFill>
            <a:schemeClr val="accent2"/>
          </a:solidFill>
        </p:spPr>
        <p:txBody>
          <a:bodyPr vert="horz" lIns="91440" tIns="45720" rIns="91440" bIns="45720" rtlCol="0" anchor="ctr">
            <a:normAutofit/>
          </a:bodyPr>
          <a:lstStyle/>
          <a:p>
            <a:pPr algn="ctr"/>
            <a:r>
              <a:rPr lang="en-AU" altLang="en-US" dirty="0">
                <a:solidFill>
                  <a:schemeClr val="bg1"/>
                </a:solidFill>
              </a:rPr>
              <a:t>The Template Agreements: </a:t>
            </a:r>
            <a:br>
              <a:rPr lang="en-AU" altLang="en-US" dirty="0">
                <a:solidFill>
                  <a:schemeClr val="bg1"/>
                </a:solidFill>
              </a:rPr>
            </a:br>
            <a:r>
              <a:rPr lang="en-AU" altLang="en-US" sz="2200" dirty="0">
                <a:solidFill>
                  <a:schemeClr val="bg1"/>
                </a:solidFill>
              </a:rPr>
              <a:t>Understanding the Recognition and Settlement framework</a:t>
            </a:r>
          </a:p>
        </p:txBody>
      </p:sp>
      <p:sp>
        <p:nvSpPr>
          <p:cNvPr id="3103" name="Rectangle 3"/>
          <p:cNvSpPr>
            <a:spLocks noGrp="1" noChangeArrowheads="1"/>
          </p:cNvSpPr>
          <p:nvPr>
            <p:ph type="body" idx="4294967295"/>
          </p:nvPr>
        </p:nvSpPr>
        <p:spPr>
          <a:xfrm>
            <a:off x="0" y="1538098"/>
            <a:ext cx="8712200" cy="4525963"/>
          </a:xfrm>
        </p:spPr>
        <p:txBody>
          <a:bodyPr/>
          <a:lstStyle/>
          <a:p>
            <a:pPr eaLnBrk="1" hangingPunct="1"/>
            <a:endParaRPr lang="en-AU" altLang="en-US" dirty="0"/>
          </a:p>
          <a:p>
            <a:pPr lvl="1" eaLnBrk="1" hangingPunct="1"/>
            <a:endParaRPr lang="en-AU" altLang="en-US" dirty="0"/>
          </a:p>
        </p:txBody>
      </p:sp>
      <p:sp>
        <p:nvSpPr>
          <p:cNvPr id="17" name="Slide Number Placeholder 16"/>
          <p:cNvSpPr>
            <a:spLocks noGrp="1"/>
          </p:cNvSpPr>
          <p:nvPr>
            <p:ph type="sldNum" sz="quarter" idx="12"/>
          </p:nvPr>
        </p:nvSpPr>
        <p:spPr/>
        <p:txBody>
          <a:bodyPr/>
          <a:lstStyle/>
          <a:p>
            <a:fld id="{B1B03286-66D5-43FB-A277-D51ADAD32112}" type="slidenum">
              <a:rPr>
                <a:solidFill>
                  <a:prstClr val="black">
                    <a:tint val="75000"/>
                  </a:prstClr>
                </a:solidFill>
              </a:rPr>
              <a:pPr/>
              <a:t>20</a:t>
            </a:fld>
            <a:endParaRPr dirty="0">
              <a:solidFill>
                <a:prstClr val="black">
                  <a:tint val="75000"/>
                </a:prst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060848"/>
            <a:ext cx="6519003" cy="322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6381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First Nations Legal &amp; Research Service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5589240"/>
            <a:ext cx="2459100" cy="1154137"/>
          </a:xfrm>
          <a:prstGeom prst="rect">
            <a:avLst/>
          </a:prstGeom>
          <a:noFill/>
          <a:extLst>
            <a:ext uri="{909E8E84-426E-40DD-AFC4-6F175D3DCCD1}">
              <a14:hiddenFill xmlns:a14="http://schemas.microsoft.com/office/drawing/2010/main">
                <a:solidFill>
                  <a:srgbClr val="FFFFFF"/>
                </a:solidFill>
              </a14:hiddenFill>
            </a:ext>
          </a:extLst>
        </p:spPr>
      </p:pic>
      <p:sp>
        <p:nvSpPr>
          <p:cNvPr id="3102" name="Rectangle 2"/>
          <p:cNvSpPr>
            <a:spLocks noGrp="1" noChangeArrowheads="1"/>
          </p:cNvSpPr>
          <p:nvPr>
            <p:ph type="title"/>
          </p:nvPr>
        </p:nvSpPr>
        <p:spPr>
          <a:solidFill>
            <a:schemeClr val="accent2"/>
          </a:solidFill>
        </p:spPr>
        <p:txBody>
          <a:bodyPr vert="horz" lIns="91440" tIns="45720" rIns="91440" bIns="45720" rtlCol="0" anchor="ctr">
            <a:normAutofit fontScale="90000"/>
          </a:bodyPr>
          <a:lstStyle/>
          <a:p>
            <a:pPr algn="ctr"/>
            <a:r>
              <a:rPr lang="en-AU" altLang="en-US" dirty="0">
                <a:solidFill>
                  <a:schemeClr val="bg1"/>
                </a:solidFill>
              </a:rPr>
              <a:t>Recognition &amp; Settlement Agreement framework</a:t>
            </a:r>
            <a:br>
              <a:rPr lang="en-AU" altLang="en-US" dirty="0">
                <a:solidFill>
                  <a:schemeClr val="bg1"/>
                </a:solidFill>
              </a:rPr>
            </a:br>
            <a:r>
              <a:rPr lang="en-AU" altLang="en-US" dirty="0">
                <a:solidFill>
                  <a:schemeClr val="bg1"/>
                </a:solidFill>
              </a:rPr>
              <a:t>What is on offer? </a:t>
            </a:r>
          </a:p>
        </p:txBody>
      </p:sp>
      <p:sp>
        <p:nvSpPr>
          <p:cNvPr id="3103" name="Rectangle 3"/>
          <p:cNvSpPr>
            <a:spLocks noGrp="1" noChangeArrowheads="1"/>
          </p:cNvSpPr>
          <p:nvPr>
            <p:ph type="body" idx="4294967295"/>
          </p:nvPr>
        </p:nvSpPr>
        <p:spPr>
          <a:xfrm>
            <a:off x="179512" y="1484784"/>
            <a:ext cx="8712200" cy="576064"/>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0" indent="0" algn="ctr">
              <a:buNone/>
            </a:pPr>
            <a:r>
              <a:rPr lang="en-AU" sz="1600" dirty="0"/>
              <a:t>The Settlement Act provides a framework for what settlements might look like. FNLRS suggests it is useful to think about this split into two parts: </a:t>
            </a:r>
            <a:endParaRPr lang="en-GB" sz="1600" dirty="0"/>
          </a:p>
        </p:txBody>
      </p:sp>
      <p:sp>
        <p:nvSpPr>
          <p:cNvPr id="17" name="Slide Number Placeholder 16"/>
          <p:cNvSpPr>
            <a:spLocks noGrp="1"/>
          </p:cNvSpPr>
          <p:nvPr>
            <p:ph type="sldNum" sz="quarter" idx="12"/>
          </p:nvPr>
        </p:nvSpPr>
        <p:spPr/>
        <p:txBody>
          <a:bodyPr/>
          <a:lstStyle/>
          <a:p>
            <a:fld id="{B1B03286-66D5-43FB-A277-D51ADAD32112}" type="slidenum">
              <a:rPr>
                <a:solidFill>
                  <a:prstClr val="black">
                    <a:tint val="75000"/>
                  </a:prstClr>
                </a:solidFill>
              </a:rPr>
              <a:pPr/>
              <a:t>21</a:t>
            </a:fld>
            <a:endParaRPr dirty="0">
              <a:solidFill>
                <a:prstClr val="black">
                  <a:tint val="75000"/>
                </a:prstClr>
              </a:solidFill>
            </a:endParaRPr>
          </a:p>
        </p:txBody>
      </p:sp>
      <p:sp>
        <p:nvSpPr>
          <p:cNvPr id="3" name="Rectangle 2"/>
          <p:cNvSpPr/>
          <p:nvPr/>
        </p:nvSpPr>
        <p:spPr>
          <a:xfrm>
            <a:off x="4740668" y="2276872"/>
            <a:ext cx="4176464"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AU" b="1" dirty="0"/>
              <a:t>Traditional Owner Rights component: </a:t>
            </a:r>
            <a:r>
              <a:rPr lang="en-AU" sz="1600" dirty="0"/>
              <a:t>This secures your traditional owner rights and also provides the funds needed to fully access and enjoy these rights. </a:t>
            </a:r>
            <a:endParaRPr lang="en-GB" sz="1600" dirty="0"/>
          </a:p>
        </p:txBody>
      </p:sp>
      <p:sp>
        <p:nvSpPr>
          <p:cNvPr id="7" name="Rectangle 6"/>
          <p:cNvSpPr/>
          <p:nvPr/>
        </p:nvSpPr>
        <p:spPr>
          <a:xfrm>
            <a:off x="179512" y="2276872"/>
            <a:ext cx="4320480"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en-AU" b="1" dirty="0">
                <a:solidFill>
                  <a:prstClr val="black"/>
                </a:solidFill>
              </a:rPr>
              <a:t>Commercial component</a:t>
            </a:r>
            <a:r>
              <a:rPr lang="en-AU" dirty="0">
                <a:solidFill>
                  <a:prstClr val="black"/>
                </a:solidFill>
              </a:rPr>
              <a:t>: </a:t>
            </a:r>
            <a:r>
              <a:rPr lang="en-AU" sz="1600" dirty="0">
                <a:solidFill>
                  <a:prstClr val="black"/>
                </a:solidFill>
              </a:rPr>
              <a:t>This is the funding paid by the State to set up an economic enterprise,  to help build the corporation and promote self-determination. </a:t>
            </a:r>
            <a:endParaRPr lang="en-GB" sz="1600" dirty="0">
              <a:solidFill>
                <a:prstClr val="black"/>
              </a:solidFill>
            </a:endParaRPr>
          </a:p>
        </p:txBody>
      </p:sp>
      <p:sp>
        <p:nvSpPr>
          <p:cNvPr id="18" name="Rectangle 17"/>
          <p:cNvSpPr/>
          <p:nvPr/>
        </p:nvSpPr>
        <p:spPr>
          <a:xfrm>
            <a:off x="192837" y="3927653"/>
            <a:ext cx="2290931"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AU" b="1" dirty="0"/>
              <a:t>Joint Management of National Parks</a:t>
            </a:r>
            <a:endParaRPr lang="en-GB" dirty="0"/>
          </a:p>
        </p:txBody>
      </p:sp>
      <p:sp>
        <p:nvSpPr>
          <p:cNvPr id="19" name="Rectangle 18"/>
          <p:cNvSpPr/>
          <p:nvPr/>
        </p:nvSpPr>
        <p:spPr>
          <a:xfrm>
            <a:off x="3131840" y="3927653"/>
            <a:ext cx="216024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AU" b="1" dirty="0"/>
              <a:t>Natural Resource Management (NRM)</a:t>
            </a:r>
            <a:endParaRPr lang="en-GB" dirty="0"/>
          </a:p>
        </p:txBody>
      </p:sp>
      <p:sp>
        <p:nvSpPr>
          <p:cNvPr id="35" name="Rectangle 34"/>
          <p:cNvSpPr/>
          <p:nvPr/>
        </p:nvSpPr>
        <p:spPr>
          <a:xfrm>
            <a:off x="5940152" y="3927652"/>
            <a:ext cx="280831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AU" b="1" dirty="0"/>
              <a:t>Rights over Land Use Activities which take place on Crown land </a:t>
            </a:r>
            <a:endParaRPr lang="en-GB" dirty="0"/>
          </a:p>
        </p:txBody>
      </p:sp>
      <p:cxnSp>
        <p:nvCxnSpPr>
          <p:cNvPr id="21" name="Straight Arrow Connector 20"/>
          <p:cNvCxnSpPr/>
          <p:nvPr/>
        </p:nvCxnSpPr>
        <p:spPr>
          <a:xfrm>
            <a:off x="6828900" y="3656260"/>
            <a:ext cx="0" cy="2713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3" idx="2"/>
            <a:endCxn id="3" idx="2"/>
          </p:cNvCxnSpPr>
          <p:nvPr/>
        </p:nvCxnSpPr>
        <p:spPr>
          <a:xfrm>
            <a:off x="6828900" y="3384868"/>
            <a:ext cx="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a:off x="1187624" y="3656260"/>
            <a:ext cx="5641276" cy="0"/>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Arrow Connector 36"/>
          <p:cNvCxnSpPr>
            <a:endCxn id="19" idx="0"/>
          </p:cNvCxnSpPr>
          <p:nvPr/>
        </p:nvCxnSpPr>
        <p:spPr>
          <a:xfrm>
            <a:off x="4211960" y="3656260"/>
            <a:ext cx="0" cy="27139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a:off x="1197801" y="3656259"/>
            <a:ext cx="0" cy="27139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6" name="Rectangle 45"/>
          <p:cNvSpPr/>
          <p:nvPr/>
        </p:nvSpPr>
        <p:spPr>
          <a:xfrm>
            <a:off x="1403648" y="5099077"/>
            <a:ext cx="216024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AU" b="1" dirty="0"/>
              <a:t>Take &amp; Use rights</a:t>
            </a:r>
            <a:endParaRPr lang="en-GB" dirty="0"/>
          </a:p>
        </p:txBody>
      </p:sp>
      <p:sp>
        <p:nvSpPr>
          <p:cNvPr id="47" name="Rectangle 46"/>
          <p:cNvSpPr/>
          <p:nvPr/>
        </p:nvSpPr>
        <p:spPr>
          <a:xfrm>
            <a:off x="4767327" y="5099077"/>
            <a:ext cx="234564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AU" b="1" dirty="0"/>
              <a:t>Participation </a:t>
            </a:r>
            <a:endParaRPr lang="en-GB" dirty="0"/>
          </a:p>
        </p:txBody>
      </p:sp>
      <p:sp>
        <p:nvSpPr>
          <p:cNvPr id="39" name="Rectangle 38"/>
          <p:cNvSpPr/>
          <p:nvPr/>
        </p:nvSpPr>
        <p:spPr>
          <a:xfrm>
            <a:off x="1403648" y="5468409"/>
            <a:ext cx="216024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AU" sz="1600" dirty="0"/>
              <a:t>include the right to access, hunt, fish, gather and camp on country.</a:t>
            </a:r>
            <a:endParaRPr lang="en-GB" sz="1600" dirty="0"/>
          </a:p>
        </p:txBody>
      </p:sp>
      <p:sp>
        <p:nvSpPr>
          <p:cNvPr id="41" name="Rectangle 40"/>
          <p:cNvSpPr/>
          <p:nvPr/>
        </p:nvSpPr>
        <p:spPr>
          <a:xfrm>
            <a:off x="4767327" y="5458515"/>
            <a:ext cx="2345649"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AU" sz="1600" dirty="0"/>
              <a:t>right to participate in policy development for sustaining and maintaining country. </a:t>
            </a:r>
            <a:endParaRPr lang="en-GB" sz="1600" dirty="0"/>
          </a:p>
        </p:txBody>
      </p:sp>
      <p:cxnSp>
        <p:nvCxnSpPr>
          <p:cNvPr id="49" name="Straight Arrow Connector 48"/>
          <p:cNvCxnSpPr>
            <a:endCxn id="46" idx="0"/>
          </p:cNvCxnSpPr>
          <p:nvPr/>
        </p:nvCxnSpPr>
        <p:spPr>
          <a:xfrm flipH="1">
            <a:off x="2483768" y="4573984"/>
            <a:ext cx="1728192" cy="52509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Straight Arrow Connector 50"/>
          <p:cNvCxnSpPr>
            <a:stCxn id="19" idx="2"/>
            <a:endCxn id="47" idx="0"/>
          </p:cNvCxnSpPr>
          <p:nvPr/>
        </p:nvCxnSpPr>
        <p:spPr>
          <a:xfrm>
            <a:off x="4211960" y="4573984"/>
            <a:ext cx="1728192" cy="52509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a:xfrm>
            <a:off x="6516216" y="3384868"/>
            <a:ext cx="0" cy="27139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1799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1000"/>
                                        <p:tgtEl>
                                          <p:spTgt spid="45"/>
                                        </p:tgtEl>
                                      </p:cBhvr>
                                    </p:animEffect>
                                    <p:anim calcmode="lin" valueType="num">
                                      <p:cBhvr>
                                        <p:cTn id="32" dur="1000" fill="hold"/>
                                        <p:tgtEl>
                                          <p:spTgt spid="45"/>
                                        </p:tgtEl>
                                        <p:attrNameLst>
                                          <p:attrName>ppt_x</p:attrName>
                                        </p:attrNameLst>
                                      </p:cBhvr>
                                      <p:tavLst>
                                        <p:tav tm="0">
                                          <p:val>
                                            <p:strVal val="#ppt_x"/>
                                          </p:val>
                                        </p:tav>
                                        <p:tav tm="100000">
                                          <p:val>
                                            <p:strVal val="#ppt_x"/>
                                          </p:val>
                                        </p:tav>
                                      </p:tavLst>
                                    </p:anim>
                                    <p:anim calcmode="lin" valueType="num">
                                      <p:cBhvr>
                                        <p:cTn id="33" dur="1000" fill="hold"/>
                                        <p:tgtEl>
                                          <p:spTgt spid="4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1000"/>
                                        <p:tgtEl>
                                          <p:spTgt spid="49"/>
                                        </p:tgtEl>
                                      </p:cBhvr>
                                    </p:animEffect>
                                    <p:anim calcmode="lin" valueType="num">
                                      <p:cBhvr>
                                        <p:cTn id="68" dur="1000" fill="hold"/>
                                        <p:tgtEl>
                                          <p:spTgt spid="49"/>
                                        </p:tgtEl>
                                        <p:attrNameLst>
                                          <p:attrName>ppt_x</p:attrName>
                                        </p:attrNameLst>
                                      </p:cBhvr>
                                      <p:tavLst>
                                        <p:tav tm="0">
                                          <p:val>
                                            <p:strVal val="#ppt_x"/>
                                          </p:val>
                                        </p:tav>
                                        <p:tav tm="100000">
                                          <p:val>
                                            <p:strVal val="#ppt_x"/>
                                          </p:val>
                                        </p:tav>
                                      </p:tavLst>
                                    </p:anim>
                                    <p:anim calcmode="lin" valueType="num">
                                      <p:cBhvr>
                                        <p:cTn id="69" dur="1000" fill="hold"/>
                                        <p:tgtEl>
                                          <p:spTgt spid="4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1000" fill="hold"/>
                                        <p:tgtEl>
                                          <p:spTgt spid="3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1000"/>
                                        <p:tgtEl>
                                          <p:spTgt spid="51"/>
                                        </p:tgtEl>
                                      </p:cBhvr>
                                    </p:animEffect>
                                    <p:anim calcmode="lin" valueType="num">
                                      <p:cBhvr>
                                        <p:cTn id="85" dur="1000" fill="hold"/>
                                        <p:tgtEl>
                                          <p:spTgt spid="51"/>
                                        </p:tgtEl>
                                        <p:attrNameLst>
                                          <p:attrName>ppt_x</p:attrName>
                                        </p:attrNameLst>
                                      </p:cBhvr>
                                      <p:tavLst>
                                        <p:tav tm="0">
                                          <p:val>
                                            <p:strVal val="#ppt_x"/>
                                          </p:val>
                                        </p:tav>
                                        <p:tav tm="100000">
                                          <p:val>
                                            <p:strVal val="#ppt_x"/>
                                          </p:val>
                                        </p:tav>
                                      </p:tavLst>
                                    </p:anim>
                                    <p:anim calcmode="lin" valueType="num">
                                      <p:cBhvr>
                                        <p:cTn id="86" dur="1000" fill="hold"/>
                                        <p:tgtEl>
                                          <p:spTgt spid="5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fade">
                                      <p:cBhvr>
                                        <p:cTn id="89" dur="1000"/>
                                        <p:tgtEl>
                                          <p:spTgt spid="47"/>
                                        </p:tgtEl>
                                      </p:cBhvr>
                                    </p:animEffect>
                                    <p:anim calcmode="lin" valueType="num">
                                      <p:cBhvr>
                                        <p:cTn id="90" dur="1000" fill="hold"/>
                                        <p:tgtEl>
                                          <p:spTgt spid="47"/>
                                        </p:tgtEl>
                                        <p:attrNameLst>
                                          <p:attrName>ppt_x</p:attrName>
                                        </p:attrNameLst>
                                      </p:cBhvr>
                                      <p:tavLst>
                                        <p:tav tm="0">
                                          <p:val>
                                            <p:strVal val="#ppt_x"/>
                                          </p:val>
                                        </p:tav>
                                        <p:tav tm="100000">
                                          <p:val>
                                            <p:strVal val="#ppt_x"/>
                                          </p:val>
                                        </p:tav>
                                      </p:tavLst>
                                    </p:anim>
                                    <p:anim calcmode="lin" valueType="num">
                                      <p:cBhvr>
                                        <p:cTn id="91" dur="1000" fill="hold"/>
                                        <p:tgtEl>
                                          <p:spTgt spid="47"/>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1000"/>
                                        <p:tgtEl>
                                          <p:spTgt spid="41"/>
                                        </p:tgtEl>
                                      </p:cBhvr>
                                    </p:animEffect>
                                    <p:anim calcmode="lin" valueType="num">
                                      <p:cBhvr>
                                        <p:cTn id="95" dur="1000" fill="hold"/>
                                        <p:tgtEl>
                                          <p:spTgt spid="41"/>
                                        </p:tgtEl>
                                        <p:attrNameLst>
                                          <p:attrName>ppt_x</p:attrName>
                                        </p:attrNameLst>
                                      </p:cBhvr>
                                      <p:tavLst>
                                        <p:tav tm="0">
                                          <p:val>
                                            <p:strVal val="#ppt_x"/>
                                          </p:val>
                                        </p:tav>
                                        <p:tav tm="100000">
                                          <p:val>
                                            <p:strVal val="#ppt_x"/>
                                          </p:val>
                                        </p:tav>
                                      </p:tavLst>
                                    </p:anim>
                                    <p:anim calcmode="lin" valueType="num">
                                      <p:cBhvr>
                                        <p:cTn id="9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8" grpId="0" animBg="1"/>
      <p:bldP spid="19" grpId="0" animBg="1"/>
      <p:bldP spid="35" grpId="0" animBg="1"/>
      <p:bldP spid="46" grpId="0" animBg="1"/>
      <p:bldP spid="47" grpId="0" animBg="1"/>
      <p:bldP spid="39" grpId="0" animBg="1"/>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6" y="116632"/>
            <a:ext cx="8041618" cy="864096"/>
          </a:xfrm>
          <a:solidFill>
            <a:srgbClr val="C00000"/>
          </a:solidFill>
        </p:spPr>
        <p:txBody>
          <a:bodyPr/>
          <a:lstStyle/>
          <a:p>
            <a:pPr algn="ctr"/>
            <a:r>
              <a:rPr lang="en-AU" dirty="0">
                <a:solidFill>
                  <a:schemeClr val="bg1"/>
                </a:solidFill>
              </a:rPr>
              <a:t>***Agreement structure**** </a:t>
            </a:r>
            <a:endParaRPr lang="en-GB" dirty="0">
              <a:solidFill>
                <a:schemeClr val="bg1"/>
              </a:solidFill>
            </a:endParaRPr>
          </a:p>
        </p:txBody>
      </p:sp>
      <p:sp>
        <p:nvSpPr>
          <p:cNvPr id="4" name="Rectangle 3"/>
          <p:cNvSpPr/>
          <p:nvPr/>
        </p:nvSpPr>
        <p:spPr>
          <a:xfrm>
            <a:off x="3347864" y="3282152"/>
            <a:ext cx="1728191"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AU" sz="1200" b="1" dirty="0"/>
              <a:t>Traditional Owner Land </a:t>
            </a:r>
          </a:p>
          <a:p>
            <a:r>
              <a:rPr lang="en-AU" sz="1200" b="1" dirty="0"/>
              <a:t>Management Agreement</a:t>
            </a:r>
            <a:endParaRPr lang="en-GB" sz="1200" dirty="0"/>
          </a:p>
        </p:txBody>
      </p:sp>
      <p:sp>
        <p:nvSpPr>
          <p:cNvPr id="6" name="TextBox 5"/>
          <p:cNvSpPr txBox="1"/>
          <p:nvPr/>
        </p:nvSpPr>
        <p:spPr>
          <a:xfrm>
            <a:off x="2393114" y="2235623"/>
            <a:ext cx="417646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AU" b="1" dirty="0"/>
              <a:t>Recognition and Settlement Agreement</a:t>
            </a:r>
            <a:endParaRPr lang="en-GB" dirty="0"/>
          </a:p>
        </p:txBody>
      </p:sp>
      <p:sp>
        <p:nvSpPr>
          <p:cNvPr id="7" name="TextBox 6"/>
          <p:cNvSpPr txBox="1"/>
          <p:nvPr/>
        </p:nvSpPr>
        <p:spPr>
          <a:xfrm>
            <a:off x="1907704" y="3374486"/>
            <a:ext cx="1296144"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AU" sz="1200" b="1" dirty="0"/>
              <a:t>Participation  Agreement</a:t>
            </a:r>
            <a:r>
              <a:rPr lang="en-AU" sz="1200" dirty="0"/>
              <a:t> </a:t>
            </a:r>
            <a:endParaRPr lang="en-GB" sz="1200" dirty="0"/>
          </a:p>
        </p:txBody>
      </p:sp>
      <p:sp>
        <p:nvSpPr>
          <p:cNvPr id="8" name="TextBox 7"/>
          <p:cNvSpPr txBox="1"/>
          <p:nvPr/>
        </p:nvSpPr>
        <p:spPr>
          <a:xfrm>
            <a:off x="7298907" y="3247719"/>
            <a:ext cx="1275311"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AU" sz="1200" b="1" dirty="0"/>
              <a:t>Land Use Activity</a:t>
            </a:r>
          </a:p>
          <a:p>
            <a:pPr algn="ctr"/>
            <a:r>
              <a:rPr lang="en-AU" sz="1200" b="1" dirty="0"/>
              <a:t> Agreement</a:t>
            </a:r>
            <a:r>
              <a:rPr lang="en-AU" sz="1200" dirty="0"/>
              <a:t> </a:t>
            </a:r>
            <a:endParaRPr lang="en-GB" sz="1200" dirty="0"/>
          </a:p>
        </p:txBody>
      </p:sp>
      <p:sp>
        <p:nvSpPr>
          <p:cNvPr id="11" name="TextBox 10"/>
          <p:cNvSpPr txBox="1"/>
          <p:nvPr/>
        </p:nvSpPr>
        <p:spPr>
          <a:xfrm>
            <a:off x="2658375" y="1072972"/>
            <a:ext cx="3618656" cy="369332"/>
          </a:xfrm>
          <a:prstGeom prst="rect">
            <a:avLst/>
          </a:prstGeom>
          <a:solidFill>
            <a:srgbClr val="FF0000"/>
          </a:solidFill>
        </p:spPr>
        <p:txBody>
          <a:bodyPr wrap="square" rtlCol="0">
            <a:spAutoFit/>
          </a:bodyPr>
          <a:lstStyle/>
          <a:p>
            <a:r>
              <a:rPr lang="en-AU" b="1" dirty="0"/>
              <a:t>Indigenous Land Use Agreement</a:t>
            </a:r>
            <a:endParaRPr lang="en-GB" dirty="0"/>
          </a:p>
        </p:txBody>
      </p:sp>
      <p:sp>
        <p:nvSpPr>
          <p:cNvPr id="12" name="Rectangle 11"/>
          <p:cNvSpPr/>
          <p:nvPr/>
        </p:nvSpPr>
        <p:spPr>
          <a:xfrm>
            <a:off x="266302" y="3371662"/>
            <a:ext cx="147854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AU" sz="1200" b="1" dirty="0"/>
              <a:t>Funding &amp; Land</a:t>
            </a:r>
          </a:p>
          <a:p>
            <a:r>
              <a:rPr lang="en-AU" sz="1200" b="1" dirty="0"/>
              <a:t> Agreement </a:t>
            </a:r>
            <a:endParaRPr lang="en-GB" sz="1200" b="1" dirty="0"/>
          </a:p>
        </p:txBody>
      </p:sp>
      <p:sp>
        <p:nvSpPr>
          <p:cNvPr id="13" name="TextBox 12"/>
          <p:cNvSpPr txBox="1"/>
          <p:nvPr/>
        </p:nvSpPr>
        <p:spPr>
          <a:xfrm>
            <a:off x="5364087" y="3267567"/>
            <a:ext cx="1826881"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AU" sz="1200" b="1" dirty="0"/>
              <a:t>Natural Resource</a:t>
            </a:r>
          </a:p>
          <a:p>
            <a:r>
              <a:rPr lang="en-AU" sz="1200" b="1" dirty="0"/>
              <a:t>Agreement</a:t>
            </a:r>
            <a:r>
              <a:rPr lang="en-AU" sz="1200" dirty="0"/>
              <a:t> </a:t>
            </a:r>
            <a:r>
              <a:rPr lang="en-AU" sz="1200" b="1" dirty="0"/>
              <a:t>Traditional Owner Land Natural Resource Agreement</a:t>
            </a:r>
            <a:r>
              <a:rPr lang="en-AU" sz="1200" dirty="0"/>
              <a:t> </a:t>
            </a:r>
          </a:p>
        </p:txBody>
      </p:sp>
      <p:sp>
        <p:nvSpPr>
          <p:cNvPr id="14" name="TextBox 13"/>
          <p:cNvSpPr txBox="1"/>
          <p:nvPr/>
        </p:nvSpPr>
        <p:spPr>
          <a:xfrm>
            <a:off x="1907704" y="3912623"/>
            <a:ext cx="1296144"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200" dirty="0"/>
              <a:t>Some of the settlement funds are required to be held in the Victorian Traditional Owner Trust. </a:t>
            </a:r>
          </a:p>
          <a:p>
            <a:endParaRPr lang="en-AU" sz="1200" dirty="0"/>
          </a:p>
          <a:p>
            <a:r>
              <a:rPr lang="en-AU" sz="1200" dirty="0"/>
              <a:t>This agreement sets out the basis on which the funds are held. </a:t>
            </a:r>
          </a:p>
          <a:p>
            <a:pPr marL="171450" indent="-171450">
              <a:buFont typeface="Arial" panose="020B0604020202020204" pitchFamily="34" charset="0"/>
              <a:buChar char="•"/>
            </a:pPr>
            <a:endParaRPr lang="en-AU" sz="1200" dirty="0"/>
          </a:p>
          <a:p>
            <a:endParaRPr lang="en-GB" sz="1200" dirty="0"/>
          </a:p>
        </p:txBody>
      </p:sp>
      <p:sp>
        <p:nvSpPr>
          <p:cNvPr id="15" name="TextBox 14"/>
          <p:cNvSpPr txBox="1"/>
          <p:nvPr/>
        </p:nvSpPr>
        <p:spPr>
          <a:xfrm>
            <a:off x="7298907" y="3821626"/>
            <a:ext cx="1296144"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200" dirty="0"/>
              <a:t>Governs activities to take place on Crown land, going forward (replaces the Future Act regime). Allows for: </a:t>
            </a:r>
          </a:p>
          <a:p>
            <a:pPr marL="171450" indent="-171450">
              <a:buFont typeface="Arial" panose="020B0604020202020204" pitchFamily="34" charset="0"/>
              <a:buChar char="•"/>
            </a:pPr>
            <a:r>
              <a:rPr lang="en-AU" sz="1200" dirty="0"/>
              <a:t>Procedural rights; </a:t>
            </a:r>
          </a:p>
          <a:p>
            <a:pPr marL="171450" indent="-171450">
              <a:buFont typeface="Arial" panose="020B0604020202020204" pitchFamily="34" charset="0"/>
              <a:buChar char="•"/>
            </a:pPr>
            <a:r>
              <a:rPr lang="en-AU" sz="1200" dirty="0"/>
              <a:t>Right to comment;</a:t>
            </a:r>
          </a:p>
          <a:p>
            <a:pPr marL="171450" indent="-171450">
              <a:buFont typeface="Arial" panose="020B0604020202020204" pitchFamily="34" charset="0"/>
              <a:buChar char="•"/>
            </a:pPr>
            <a:r>
              <a:rPr lang="en-AU" sz="1200" dirty="0"/>
              <a:t>Entitlement to Community Benefits; or</a:t>
            </a:r>
          </a:p>
          <a:p>
            <a:pPr marL="171450" indent="-171450">
              <a:buFont typeface="Arial" panose="020B0604020202020204" pitchFamily="34" charset="0"/>
              <a:buChar char="•"/>
            </a:pPr>
            <a:r>
              <a:rPr lang="en-AU" sz="1200" dirty="0"/>
              <a:t>Right of veto.</a:t>
            </a:r>
            <a:endParaRPr lang="en-GB" sz="1200" dirty="0"/>
          </a:p>
        </p:txBody>
      </p:sp>
      <p:sp>
        <p:nvSpPr>
          <p:cNvPr id="16" name="TextBox 15"/>
          <p:cNvSpPr txBox="1"/>
          <p:nvPr/>
        </p:nvSpPr>
        <p:spPr>
          <a:xfrm>
            <a:off x="3394223" y="4037484"/>
            <a:ext cx="1728190"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200" dirty="0"/>
              <a:t>Provides for </a:t>
            </a:r>
          </a:p>
          <a:p>
            <a:endParaRPr lang="en-AU" sz="1200" dirty="0"/>
          </a:p>
          <a:p>
            <a:pPr marL="171450" indent="-171450">
              <a:buFont typeface="Arial" panose="020B0604020202020204" pitchFamily="34" charset="0"/>
              <a:buChar char="•"/>
            </a:pPr>
            <a:r>
              <a:rPr lang="en-AU" sz="1200" dirty="0"/>
              <a:t>Joint Management  of parks &amp; reserves held under Aboriginal Title;</a:t>
            </a:r>
          </a:p>
          <a:p>
            <a:endParaRPr lang="en-AU" sz="1200" dirty="0"/>
          </a:p>
          <a:p>
            <a:pPr marL="171450" indent="-171450">
              <a:buFont typeface="Arial" panose="020B0604020202020204" pitchFamily="34" charset="0"/>
              <a:buChar char="•"/>
            </a:pPr>
            <a:r>
              <a:rPr lang="en-AU" sz="1200" dirty="0"/>
              <a:t>Requires T/O Land Management Board to be established. </a:t>
            </a:r>
          </a:p>
          <a:p>
            <a:pPr marL="171450" indent="-171450">
              <a:buFont typeface="Arial" panose="020B0604020202020204" pitchFamily="34" charset="0"/>
              <a:buChar char="•"/>
            </a:pPr>
            <a:endParaRPr lang="en-AU" sz="1200" dirty="0"/>
          </a:p>
          <a:p>
            <a:pPr marL="171450" indent="-171450">
              <a:buFont typeface="Arial" panose="020B0604020202020204" pitchFamily="34" charset="0"/>
              <a:buChar char="•"/>
            </a:pPr>
            <a:endParaRPr lang="en-AU" sz="1200" dirty="0"/>
          </a:p>
          <a:p>
            <a:pPr marL="171450" indent="-171450">
              <a:buFont typeface="Arial" panose="020B0604020202020204" pitchFamily="34" charset="0"/>
              <a:buChar char="•"/>
            </a:pPr>
            <a:endParaRPr lang="en-AU" sz="1200" dirty="0"/>
          </a:p>
          <a:p>
            <a:pPr marL="171450" indent="-171450">
              <a:buFont typeface="Arial" panose="020B0604020202020204" pitchFamily="34" charset="0"/>
              <a:buChar char="•"/>
            </a:pPr>
            <a:endParaRPr lang="en-GB" sz="1200" dirty="0"/>
          </a:p>
        </p:txBody>
      </p:sp>
      <p:sp>
        <p:nvSpPr>
          <p:cNvPr id="17" name="TextBox 16"/>
          <p:cNvSpPr txBox="1"/>
          <p:nvPr/>
        </p:nvSpPr>
        <p:spPr>
          <a:xfrm>
            <a:off x="5380443" y="4222150"/>
            <a:ext cx="1826881" cy="249299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200" dirty="0"/>
              <a:t>Provides for: </a:t>
            </a:r>
          </a:p>
          <a:p>
            <a:endParaRPr lang="en-AU" sz="1200" dirty="0"/>
          </a:p>
          <a:p>
            <a:pPr marL="171450" indent="-171450">
              <a:buFont typeface="Arial" panose="020B0604020202020204" pitchFamily="34" charset="0"/>
              <a:buChar char="•"/>
            </a:pPr>
            <a:r>
              <a:rPr lang="en-AU" sz="1200" dirty="0"/>
              <a:t>T/O’s having access to natural resources on public land  and freehold land owned by T/</a:t>
            </a:r>
            <a:r>
              <a:rPr lang="en-AU" sz="1200" dirty="0" err="1"/>
              <a:t>Os</a:t>
            </a:r>
            <a:r>
              <a:rPr lang="en-AU" sz="1200" dirty="0"/>
              <a:t> (may be personal or commercial); </a:t>
            </a:r>
          </a:p>
          <a:p>
            <a:pPr marL="171450" indent="-171450">
              <a:buFont typeface="Arial" panose="020B0604020202020204" pitchFamily="34" charset="0"/>
              <a:buChar char="•"/>
            </a:pPr>
            <a:endParaRPr lang="en-AU" sz="1200" dirty="0"/>
          </a:p>
          <a:p>
            <a:pPr marL="171450" indent="-171450">
              <a:buFont typeface="Arial" panose="020B0604020202020204" pitchFamily="34" charset="0"/>
              <a:buChar char="•"/>
            </a:pPr>
            <a:r>
              <a:rPr lang="en-AU" sz="1200" dirty="0"/>
              <a:t>Contains strategies for increased participation in resources management. </a:t>
            </a:r>
            <a:endParaRPr lang="en-GB" sz="1200" dirty="0"/>
          </a:p>
        </p:txBody>
      </p:sp>
      <p:sp>
        <p:nvSpPr>
          <p:cNvPr id="18" name="TextBox 17"/>
          <p:cNvSpPr txBox="1"/>
          <p:nvPr/>
        </p:nvSpPr>
        <p:spPr>
          <a:xfrm>
            <a:off x="266302" y="3913697"/>
            <a:ext cx="1478546"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AU" sz="1200" dirty="0"/>
              <a:t>Provides funding:  </a:t>
            </a:r>
          </a:p>
          <a:p>
            <a:pPr marL="171450" indent="-171450">
              <a:buFont typeface="Arial" panose="020B0604020202020204" pitchFamily="34" charset="0"/>
              <a:buChar char="•"/>
            </a:pPr>
            <a:r>
              <a:rPr lang="en-AU" sz="1200" dirty="0"/>
              <a:t>Economic development.</a:t>
            </a:r>
          </a:p>
          <a:p>
            <a:pPr marL="171450" indent="-171450">
              <a:buFont typeface="Arial" panose="020B0604020202020204" pitchFamily="34" charset="0"/>
              <a:buChar char="•"/>
            </a:pPr>
            <a:r>
              <a:rPr lang="en-AU" sz="1200" dirty="0"/>
              <a:t>placed in trust to support core operations of the TOGE.</a:t>
            </a:r>
          </a:p>
          <a:p>
            <a:pPr marL="171450" indent="-171450">
              <a:buFont typeface="Arial" panose="020B0604020202020204" pitchFamily="34" charset="0"/>
              <a:buChar char="•"/>
            </a:pPr>
            <a:endParaRPr lang="en-AU" sz="1200" dirty="0"/>
          </a:p>
          <a:p>
            <a:r>
              <a:rPr lang="en-AU" sz="1200" dirty="0"/>
              <a:t>Transfers land to the TOGE: </a:t>
            </a:r>
          </a:p>
          <a:p>
            <a:pPr marL="171450" indent="-171450">
              <a:buFont typeface="Arial" panose="020B0604020202020204" pitchFamily="34" charset="0"/>
              <a:buChar char="•"/>
            </a:pPr>
            <a:r>
              <a:rPr lang="en-AU" sz="1200" dirty="0"/>
              <a:t>Freehold Title; </a:t>
            </a:r>
          </a:p>
          <a:p>
            <a:pPr marL="171450" indent="-171450">
              <a:buFont typeface="Arial" panose="020B0604020202020204" pitchFamily="34" charset="0"/>
              <a:buChar char="•"/>
            </a:pPr>
            <a:r>
              <a:rPr lang="en-AU" sz="1200" dirty="0"/>
              <a:t>Aboriginal Title to parks &amp; reserves.</a:t>
            </a:r>
          </a:p>
          <a:p>
            <a:pPr marL="171450" indent="-171450">
              <a:buFont typeface="Arial" panose="020B0604020202020204" pitchFamily="34" charset="0"/>
              <a:buChar char="•"/>
            </a:pPr>
            <a:endParaRPr lang="en-AU" sz="1200" dirty="0"/>
          </a:p>
        </p:txBody>
      </p:sp>
      <p:cxnSp>
        <p:nvCxnSpPr>
          <p:cNvPr id="20" name="Straight Arrow Connector 19"/>
          <p:cNvCxnSpPr/>
          <p:nvPr/>
        </p:nvCxnSpPr>
        <p:spPr>
          <a:xfrm flipH="1">
            <a:off x="1259632" y="2604955"/>
            <a:ext cx="1133482" cy="6337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2888091" y="2604955"/>
            <a:ext cx="0" cy="6337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a:off x="4355976" y="2604955"/>
            <a:ext cx="0" cy="6337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6277758" y="2604954"/>
            <a:ext cx="0" cy="6337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flipV="1">
            <a:off x="4355976" y="1956883"/>
            <a:ext cx="0" cy="2787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6569578" y="2604954"/>
            <a:ext cx="1242782" cy="62820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Rectangle 24"/>
          <p:cNvSpPr/>
          <p:nvPr/>
        </p:nvSpPr>
        <p:spPr>
          <a:xfrm>
            <a:off x="2987824" y="1495218"/>
            <a:ext cx="3024335" cy="27699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1200" dirty="0"/>
              <a:t>Agree not to pursue a native title claim </a:t>
            </a:r>
          </a:p>
        </p:txBody>
      </p:sp>
      <p:sp>
        <p:nvSpPr>
          <p:cNvPr id="23" name="Rectangle 22"/>
          <p:cNvSpPr/>
          <p:nvPr/>
        </p:nvSpPr>
        <p:spPr>
          <a:xfrm>
            <a:off x="266302" y="1194897"/>
            <a:ext cx="1795539"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AU" sz="1400" dirty="0"/>
              <a:t>These agreements are sometimes called the </a:t>
            </a:r>
            <a:r>
              <a:rPr lang="en-AU" sz="1400" b="1" dirty="0"/>
              <a:t>”templates” </a:t>
            </a:r>
            <a:r>
              <a:rPr lang="en-AU" sz="1400" dirty="0"/>
              <a:t>as they are the standard documents that make up a settlement</a:t>
            </a:r>
            <a:endParaRPr lang="en-GB" sz="1400" dirty="0"/>
          </a:p>
        </p:txBody>
      </p:sp>
    </p:spTree>
    <p:extLst>
      <p:ext uri="{BB962C8B-B14F-4D97-AF65-F5344CB8AC3E}">
        <p14:creationId xmlns:p14="http://schemas.microsoft.com/office/powerpoint/2010/main" val="78303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1000" fill="hold"/>
                                        <p:tgtEl>
                                          <p:spTgt spid="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1000"/>
                                        <p:tgtEl>
                                          <p:spTgt spid="15"/>
                                        </p:tgtEl>
                                      </p:cBhvr>
                                    </p:animEffect>
                                    <p:anim calcmode="lin" valueType="num">
                                      <p:cBhvr>
                                        <p:cTn id="93" dur="1000" fill="hold"/>
                                        <p:tgtEl>
                                          <p:spTgt spid="15"/>
                                        </p:tgtEl>
                                        <p:attrNameLst>
                                          <p:attrName>ppt_x</p:attrName>
                                        </p:attrNameLst>
                                      </p:cBhvr>
                                      <p:tavLst>
                                        <p:tav tm="0">
                                          <p:val>
                                            <p:strVal val="#ppt_x"/>
                                          </p:val>
                                        </p:tav>
                                        <p:tav tm="100000">
                                          <p:val>
                                            <p:strVal val="#ppt_x"/>
                                          </p:val>
                                        </p:tav>
                                      </p:tavLst>
                                    </p:anim>
                                    <p:anim calcmode="lin" valueType="num">
                                      <p:cBhvr>
                                        <p:cTn id="9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1000"/>
                                        <p:tgtEl>
                                          <p:spTgt spid="31"/>
                                        </p:tgtEl>
                                      </p:cBhvr>
                                    </p:animEffect>
                                    <p:anim calcmode="lin" valueType="num">
                                      <p:cBhvr>
                                        <p:cTn id="100" dur="1000" fill="hold"/>
                                        <p:tgtEl>
                                          <p:spTgt spid="31"/>
                                        </p:tgtEl>
                                        <p:attrNameLst>
                                          <p:attrName>ppt_x</p:attrName>
                                        </p:attrNameLst>
                                      </p:cBhvr>
                                      <p:tavLst>
                                        <p:tav tm="0">
                                          <p:val>
                                            <p:strVal val="#ppt_x"/>
                                          </p:val>
                                        </p:tav>
                                        <p:tav tm="100000">
                                          <p:val>
                                            <p:strVal val="#ppt_x"/>
                                          </p:val>
                                        </p:tav>
                                      </p:tavLst>
                                    </p:anim>
                                    <p:anim calcmode="lin" valueType="num">
                                      <p:cBhvr>
                                        <p:cTn id="101" dur="1000" fill="hold"/>
                                        <p:tgtEl>
                                          <p:spTgt spid="31"/>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fade">
                                      <p:cBhvr>
                                        <p:cTn id="104" dur="1000"/>
                                        <p:tgtEl>
                                          <p:spTgt spid="11"/>
                                        </p:tgtEl>
                                      </p:cBhvr>
                                    </p:animEffect>
                                    <p:anim calcmode="lin" valueType="num">
                                      <p:cBhvr>
                                        <p:cTn id="105" dur="1000" fill="hold"/>
                                        <p:tgtEl>
                                          <p:spTgt spid="11"/>
                                        </p:tgtEl>
                                        <p:attrNameLst>
                                          <p:attrName>ppt_x</p:attrName>
                                        </p:attrNameLst>
                                      </p:cBhvr>
                                      <p:tavLst>
                                        <p:tav tm="0">
                                          <p:val>
                                            <p:strVal val="#ppt_x"/>
                                          </p:val>
                                        </p:tav>
                                        <p:tav tm="100000">
                                          <p:val>
                                            <p:strVal val="#ppt_x"/>
                                          </p:val>
                                        </p:tav>
                                      </p:tavLst>
                                    </p:anim>
                                    <p:anim calcmode="lin" valueType="num">
                                      <p:cBhvr>
                                        <p:cTn id="10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fade">
                                      <p:cBhvr>
                                        <p:cTn id="111" dur="1000"/>
                                        <p:tgtEl>
                                          <p:spTgt spid="25"/>
                                        </p:tgtEl>
                                      </p:cBhvr>
                                    </p:animEffect>
                                    <p:anim calcmode="lin" valueType="num">
                                      <p:cBhvr>
                                        <p:cTn id="112" dur="1000" fill="hold"/>
                                        <p:tgtEl>
                                          <p:spTgt spid="25"/>
                                        </p:tgtEl>
                                        <p:attrNameLst>
                                          <p:attrName>ppt_x</p:attrName>
                                        </p:attrNameLst>
                                      </p:cBhvr>
                                      <p:tavLst>
                                        <p:tav tm="0">
                                          <p:val>
                                            <p:strVal val="#ppt_x"/>
                                          </p:val>
                                        </p:tav>
                                        <p:tav tm="100000">
                                          <p:val>
                                            <p:strVal val="#ppt_x"/>
                                          </p:val>
                                        </p:tav>
                                      </p:tavLst>
                                    </p:anim>
                                    <p:anim calcmode="lin" valueType="num">
                                      <p:cBhvr>
                                        <p:cTn id="11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23"/>
                                        </p:tgtEl>
                                        <p:attrNameLst>
                                          <p:attrName>style.visibility</p:attrName>
                                        </p:attrNameLst>
                                      </p:cBhvr>
                                      <p:to>
                                        <p:strVal val="visible"/>
                                      </p:to>
                                    </p:set>
                                    <p:animEffect transition="in" filter="fade">
                                      <p:cBhvr>
                                        <p:cTn id="118" dur="1000"/>
                                        <p:tgtEl>
                                          <p:spTgt spid="23"/>
                                        </p:tgtEl>
                                      </p:cBhvr>
                                    </p:animEffect>
                                    <p:anim calcmode="lin" valueType="num">
                                      <p:cBhvr>
                                        <p:cTn id="119" dur="1000" fill="hold"/>
                                        <p:tgtEl>
                                          <p:spTgt spid="23"/>
                                        </p:tgtEl>
                                        <p:attrNameLst>
                                          <p:attrName>ppt_x</p:attrName>
                                        </p:attrNameLst>
                                      </p:cBhvr>
                                      <p:tavLst>
                                        <p:tav tm="0">
                                          <p:val>
                                            <p:strVal val="#ppt_x"/>
                                          </p:val>
                                        </p:tav>
                                        <p:tav tm="100000">
                                          <p:val>
                                            <p:strVal val="#ppt_x"/>
                                          </p:val>
                                        </p:tav>
                                      </p:tavLst>
                                    </p:anim>
                                    <p:anim calcmode="lin" valueType="num">
                                      <p:cBhvr>
                                        <p:cTn id="1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1" grpId="0" animBg="1"/>
      <p:bldP spid="12" grpId="0" animBg="1"/>
      <p:bldP spid="13" grpId="0" animBg="1"/>
      <p:bldP spid="14" grpId="0" animBg="1"/>
      <p:bldP spid="15" grpId="0" animBg="1"/>
      <p:bldP spid="16" grpId="0" animBg="1"/>
      <p:bldP spid="17" grpId="0" animBg="1"/>
      <p:bldP spid="18" grpId="0" animBg="1"/>
      <p:bldP spid="25"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AU" dirty="0">
                <a:solidFill>
                  <a:schemeClr val="bg1"/>
                </a:solidFill>
              </a:rPr>
              <a:t>The ILUA</a:t>
            </a:r>
          </a:p>
        </p:txBody>
      </p:sp>
      <p:sp>
        <p:nvSpPr>
          <p:cNvPr id="5" name="Slide Number Placeholder 4"/>
          <p:cNvSpPr>
            <a:spLocks noGrp="1"/>
          </p:cNvSpPr>
          <p:nvPr>
            <p:ph type="sldNum" sz="quarter" idx="12"/>
          </p:nvPr>
        </p:nvSpPr>
        <p:spPr/>
        <p:txBody>
          <a:bodyPr/>
          <a:lstStyle/>
          <a:p>
            <a:fld id="{B1B03286-66D5-43FB-A277-D51ADAD32112}" type="slidenum">
              <a:rPr lang="en-AU" smtClean="0"/>
              <a:t>23</a:t>
            </a:fld>
            <a:endParaRPr lang="en-AU" dirty="0"/>
          </a:p>
        </p:txBody>
      </p:sp>
      <p:sp>
        <p:nvSpPr>
          <p:cNvPr id="4" name="Rectangle 3"/>
          <p:cNvSpPr/>
          <p:nvPr/>
        </p:nvSpPr>
        <p:spPr>
          <a:xfrm>
            <a:off x="467544" y="1496368"/>
            <a:ext cx="8208912"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n-AU" dirty="0">
                <a:solidFill>
                  <a:prstClr val="black"/>
                </a:solidFill>
              </a:rPr>
              <a:t>The Indigenous Land Use Agreement (</a:t>
            </a:r>
            <a:r>
              <a:rPr lang="en-AU" b="1" dirty="0">
                <a:solidFill>
                  <a:prstClr val="black"/>
                </a:solidFill>
              </a:rPr>
              <a:t>ILUA</a:t>
            </a:r>
            <a:r>
              <a:rPr lang="en-AU" dirty="0">
                <a:solidFill>
                  <a:prstClr val="black"/>
                </a:solidFill>
              </a:rPr>
              <a:t>) binds all the agreements together and formalises these agreements as a native title agreement.  This allows the settlement package to be formally registered under the NTA.</a:t>
            </a:r>
          </a:p>
        </p:txBody>
      </p:sp>
      <p:sp>
        <p:nvSpPr>
          <p:cNvPr id="7" name="Rectangle 6"/>
          <p:cNvSpPr/>
          <p:nvPr/>
        </p:nvSpPr>
        <p:spPr>
          <a:xfrm>
            <a:off x="467544" y="2564904"/>
            <a:ext cx="820891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n-AU" dirty="0">
                <a:solidFill>
                  <a:prstClr val="black"/>
                </a:solidFill>
              </a:rPr>
              <a:t>The ILUA also binds all native title holders, meaning everyone claiming native title in the area is bound to the agreement, and cannot lodge a native title claim. </a:t>
            </a:r>
          </a:p>
        </p:txBody>
      </p:sp>
      <p:sp>
        <p:nvSpPr>
          <p:cNvPr id="8" name="Rectangle 7"/>
          <p:cNvSpPr/>
          <p:nvPr/>
        </p:nvSpPr>
        <p:spPr>
          <a:xfrm>
            <a:off x="489720" y="3356992"/>
            <a:ext cx="8208912" cy="36933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r>
              <a:rPr lang="en-AU" dirty="0">
                <a:solidFill>
                  <a:schemeClr val="bg1"/>
                </a:solidFill>
              </a:rPr>
              <a:t>What happens to our native title rights?</a:t>
            </a:r>
          </a:p>
        </p:txBody>
      </p:sp>
      <p:sp>
        <p:nvSpPr>
          <p:cNvPr id="9" name="Rectangle 8"/>
          <p:cNvSpPr/>
          <p:nvPr/>
        </p:nvSpPr>
        <p:spPr>
          <a:xfrm>
            <a:off x="412304" y="5373216"/>
            <a:ext cx="8208912"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AU" dirty="0"/>
              <a:t>Future land use activities will also not be able to extinguish any native title rights unless the TOGE expressly consents to the particular activity and act of extinguishment.</a:t>
            </a:r>
          </a:p>
        </p:txBody>
      </p:sp>
      <p:sp>
        <p:nvSpPr>
          <p:cNvPr id="10" name="Rectangle 9"/>
          <p:cNvSpPr/>
          <p:nvPr/>
        </p:nvSpPr>
        <p:spPr>
          <a:xfrm>
            <a:off x="442144" y="3933056"/>
            <a:ext cx="8256488"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AU" dirty="0">
                <a:solidFill>
                  <a:prstClr val="black"/>
                </a:solidFill>
              </a:rPr>
              <a:t>Any native title that currently exists in the land will continue to exist, however you agree not to lodge a native title determination application, or an application for compensation, and instead will rely on the settlement package and the settlement agreements. </a:t>
            </a:r>
            <a:endParaRPr lang="en-AU" dirty="0"/>
          </a:p>
        </p:txBody>
      </p:sp>
    </p:spTree>
    <p:extLst>
      <p:ext uri="{BB962C8B-B14F-4D97-AF65-F5344CB8AC3E}">
        <p14:creationId xmlns:p14="http://schemas.microsoft.com/office/powerpoint/2010/main" val="10229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AU" dirty="0">
                <a:solidFill>
                  <a:schemeClr val="bg1"/>
                </a:solidFill>
              </a:rPr>
              <a:t>More on the Templates</a:t>
            </a:r>
          </a:p>
        </p:txBody>
      </p:sp>
      <p:sp>
        <p:nvSpPr>
          <p:cNvPr id="5" name="Slide Number Placeholder 4"/>
          <p:cNvSpPr>
            <a:spLocks noGrp="1"/>
          </p:cNvSpPr>
          <p:nvPr>
            <p:ph type="sldNum" sz="quarter" idx="12"/>
          </p:nvPr>
        </p:nvSpPr>
        <p:spPr/>
        <p:txBody>
          <a:bodyPr/>
          <a:lstStyle/>
          <a:p>
            <a:fld id="{B1B03286-66D5-43FB-A277-D51ADAD32112}" type="slidenum">
              <a:rPr lang="en-AU" smtClean="0"/>
              <a:t>24</a:t>
            </a:fld>
            <a:endParaRPr lang="en-AU" dirty="0"/>
          </a:p>
        </p:txBody>
      </p:sp>
      <p:sp>
        <p:nvSpPr>
          <p:cNvPr id="4" name="Rectangle 3"/>
          <p:cNvSpPr/>
          <p:nvPr/>
        </p:nvSpPr>
        <p:spPr>
          <a:xfrm>
            <a:off x="467544" y="1496368"/>
            <a:ext cx="8208912"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n-AU" dirty="0">
                <a:solidFill>
                  <a:prstClr val="black"/>
                </a:solidFill>
              </a:rPr>
              <a:t>Below is further detail on the individual template agreements</a:t>
            </a:r>
          </a:p>
        </p:txBody>
      </p:sp>
      <p:sp>
        <p:nvSpPr>
          <p:cNvPr id="6" name="Rectangle 5"/>
          <p:cNvSpPr/>
          <p:nvPr/>
        </p:nvSpPr>
        <p:spPr>
          <a:xfrm>
            <a:off x="440160" y="3068960"/>
            <a:ext cx="177864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AU" dirty="0">
                <a:solidFill>
                  <a:prstClr val="black"/>
                </a:solidFill>
              </a:rPr>
              <a:t>Recognition and Settlement Agreement</a:t>
            </a:r>
          </a:p>
          <a:p>
            <a:endParaRPr lang="en-AU" dirty="0"/>
          </a:p>
        </p:txBody>
      </p:sp>
      <p:sp>
        <p:nvSpPr>
          <p:cNvPr id="11" name="Rectangle 10"/>
          <p:cNvSpPr/>
          <p:nvPr/>
        </p:nvSpPr>
        <p:spPr>
          <a:xfrm>
            <a:off x="440160" y="4509120"/>
            <a:ext cx="1778644"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AU" dirty="0">
                <a:solidFill>
                  <a:prstClr val="black"/>
                </a:solidFill>
              </a:rPr>
              <a:t>Natural Resource </a:t>
            </a:r>
          </a:p>
          <a:p>
            <a:r>
              <a:rPr lang="en-AU" dirty="0">
                <a:solidFill>
                  <a:prstClr val="black"/>
                </a:solidFill>
              </a:rPr>
              <a:t>Agreement</a:t>
            </a:r>
          </a:p>
          <a:p>
            <a:endParaRPr lang="en-AU" sz="2400" b="1" dirty="0">
              <a:solidFill>
                <a:prstClr val="black"/>
              </a:solidFill>
            </a:endParaRPr>
          </a:p>
        </p:txBody>
      </p:sp>
      <p:sp>
        <p:nvSpPr>
          <p:cNvPr id="15" name="Rectangle 14"/>
          <p:cNvSpPr/>
          <p:nvPr/>
        </p:nvSpPr>
        <p:spPr>
          <a:xfrm>
            <a:off x="1259632" y="2060848"/>
            <a:ext cx="7416824"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sz="1400" dirty="0"/>
              <a:t>In this agreement the Traditional Owner group agree not to pursue a native title claim in exchange for the settlement package contained in the RSA. This agreement ties the settlement package into the federal native title system, and ensures the agreement is binding on all native title holders. </a:t>
            </a:r>
          </a:p>
        </p:txBody>
      </p:sp>
      <p:sp>
        <p:nvSpPr>
          <p:cNvPr id="16" name="Rectangle 15"/>
          <p:cNvSpPr/>
          <p:nvPr/>
        </p:nvSpPr>
        <p:spPr>
          <a:xfrm>
            <a:off x="2353184" y="3068960"/>
            <a:ext cx="6300700" cy="1169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sz="1400" dirty="0"/>
              <a:t>The RSA is the ‘head’ agreement, under which most of the other agreements sit.</a:t>
            </a:r>
          </a:p>
          <a:p>
            <a:r>
              <a:rPr lang="en-AU" sz="1400" dirty="0"/>
              <a:t> Within the RSA sits: (</a:t>
            </a:r>
            <a:r>
              <a:rPr lang="en-AU" sz="1400" dirty="0" err="1"/>
              <a:t>i</a:t>
            </a:r>
            <a:r>
              <a:rPr lang="en-AU" sz="1400" dirty="0"/>
              <a:t>) a Funding Agreement, to transfer funds to the TOGE; and (ii) a Land Agreement, whereby the TOGE may elect to take parcels of freehold land, and gives the TOGE Aboriginal Title to the national parks that are to be jointly managed.  The RSA also includes recognition measures.</a:t>
            </a:r>
          </a:p>
        </p:txBody>
      </p:sp>
      <p:sp>
        <p:nvSpPr>
          <p:cNvPr id="17" name="Rectangle 16"/>
          <p:cNvSpPr/>
          <p:nvPr/>
        </p:nvSpPr>
        <p:spPr>
          <a:xfrm>
            <a:off x="440160" y="2190447"/>
            <a:ext cx="610680"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AU" dirty="0">
                <a:solidFill>
                  <a:prstClr val="black"/>
                </a:solidFill>
              </a:rPr>
              <a:t>ILUA</a:t>
            </a:r>
            <a:endParaRPr lang="en-AU" dirty="0"/>
          </a:p>
        </p:txBody>
      </p:sp>
      <p:sp>
        <p:nvSpPr>
          <p:cNvPr id="18" name="Rectangle 17"/>
          <p:cNvSpPr/>
          <p:nvPr/>
        </p:nvSpPr>
        <p:spPr>
          <a:xfrm>
            <a:off x="440160" y="5644992"/>
            <a:ext cx="1778644"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en-AU" sz="1600" dirty="0">
                <a:solidFill>
                  <a:prstClr val="black"/>
                </a:solidFill>
              </a:rPr>
              <a:t>Traditional Owner Land Natural Resource Agreement</a:t>
            </a:r>
            <a:endParaRPr lang="en-AU" sz="1400" dirty="0">
              <a:solidFill>
                <a:prstClr val="black"/>
              </a:solidFill>
            </a:endParaRPr>
          </a:p>
        </p:txBody>
      </p:sp>
      <p:sp>
        <p:nvSpPr>
          <p:cNvPr id="19" name="Rectangle 18"/>
          <p:cNvSpPr/>
          <p:nvPr/>
        </p:nvSpPr>
        <p:spPr>
          <a:xfrm>
            <a:off x="2366504" y="4475441"/>
            <a:ext cx="6319204" cy="1169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sz="1400" dirty="0"/>
              <a:t>The NRA recognises that Traditional Owners have a right to take and use the natural resource of their land, and to participate in their management. It specifies that the TOGE and the State will work together to develop appropriate strategies to enable the TOGE to participate and obtain employment for TOGE members in the management of natural resources. </a:t>
            </a:r>
          </a:p>
        </p:txBody>
      </p:sp>
      <p:sp>
        <p:nvSpPr>
          <p:cNvPr id="20" name="Rectangle 19"/>
          <p:cNvSpPr/>
          <p:nvPr/>
        </p:nvSpPr>
        <p:spPr>
          <a:xfrm>
            <a:off x="2366504" y="5768103"/>
            <a:ext cx="6319204"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sz="1400" dirty="0"/>
              <a:t>The TOLNRA applies similar principles as in the NRA, but applies to privately owned land (i.e. land owned by Traditional Owners or the TOGE) within the agreement area. Because it applies to land held by T/</a:t>
            </a:r>
            <a:r>
              <a:rPr lang="en-AU" sz="1400" dirty="0" err="1"/>
              <a:t>Os</a:t>
            </a:r>
            <a:r>
              <a:rPr lang="en-AU" sz="1400" dirty="0"/>
              <a:t>, the TOLNRA has less restrictions then the NRA, but require that you get the consent of the landholder.</a:t>
            </a:r>
          </a:p>
        </p:txBody>
      </p:sp>
    </p:spTree>
    <p:extLst>
      <p:ext uri="{BB962C8B-B14F-4D97-AF65-F5344CB8AC3E}">
        <p14:creationId xmlns:p14="http://schemas.microsoft.com/office/powerpoint/2010/main" val="193929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P spid="15" grpId="0" animBg="1"/>
      <p:bldP spid="16" grpId="0" animBg="1"/>
      <p:bldP spid="17" grpId="0" animBg="1"/>
      <p:bldP spid="18" grpId="0" animBg="1"/>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AU" dirty="0">
                <a:solidFill>
                  <a:schemeClr val="bg1"/>
                </a:solidFill>
              </a:rPr>
              <a:t>More on the Templates</a:t>
            </a:r>
          </a:p>
        </p:txBody>
      </p:sp>
      <p:sp>
        <p:nvSpPr>
          <p:cNvPr id="5" name="Slide Number Placeholder 4"/>
          <p:cNvSpPr>
            <a:spLocks noGrp="1"/>
          </p:cNvSpPr>
          <p:nvPr>
            <p:ph type="sldNum" sz="quarter" idx="12"/>
          </p:nvPr>
        </p:nvSpPr>
        <p:spPr/>
        <p:txBody>
          <a:bodyPr/>
          <a:lstStyle/>
          <a:p>
            <a:fld id="{B1B03286-66D5-43FB-A277-D51ADAD32112}" type="slidenum">
              <a:rPr lang="en-AU" smtClean="0"/>
              <a:t>25</a:t>
            </a:fld>
            <a:endParaRPr lang="en-AU" dirty="0"/>
          </a:p>
        </p:txBody>
      </p:sp>
      <p:sp>
        <p:nvSpPr>
          <p:cNvPr id="12" name="Rectangle 11"/>
          <p:cNvSpPr/>
          <p:nvPr/>
        </p:nvSpPr>
        <p:spPr>
          <a:xfrm>
            <a:off x="341872" y="4497763"/>
            <a:ext cx="161156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AU" sz="1600" dirty="0">
                <a:solidFill>
                  <a:prstClr val="black"/>
                </a:solidFill>
              </a:rPr>
              <a:t>Traditional Owner Land Management Agreement</a:t>
            </a:r>
            <a:endParaRPr lang="en-AU" sz="2000" b="1" dirty="0">
              <a:solidFill>
                <a:prstClr val="black"/>
              </a:solidFill>
            </a:endParaRPr>
          </a:p>
        </p:txBody>
      </p:sp>
      <p:sp>
        <p:nvSpPr>
          <p:cNvPr id="13" name="Rectangle 12"/>
          <p:cNvSpPr/>
          <p:nvPr/>
        </p:nvSpPr>
        <p:spPr>
          <a:xfrm>
            <a:off x="377640" y="1657747"/>
            <a:ext cx="161156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AU" dirty="0">
                <a:solidFill>
                  <a:prstClr val="black"/>
                </a:solidFill>
              </a:rPr>
              <a:t>Land Use Activity Agreement</a:t>
            </a:r>
            <a:endParaRPr lang="en-AU" dirty="0"/>
          </a:p>
        </p:txBody>
      </p:sp>
      <p:sp>
        <p:nvSpPr>
          <p:cNvPr id="14" name="Rectangle 13"/>
          <p:cNvSpPr/>
          <p:nvPr/>
        </p:nvSpPr>
        <p:spPr>
          <a:xfrm>
            <a:off x="214872" y="5831258"/>
            <a:ext cx="18002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AU" dirty="0">
                <a:solidFill>
                  <a:prstClr val="black"/>
                </a:solidFill>
              </a:rPr>
              <a:t>Participation Agreement</a:t>
            </a:r>
            <a:endParaRPr lang="en-AU" dirty="0"/>
          </a:p>
        </p:txBody>
      </p:sp>
      <p:sp>
        <p:nvSpPr>
          <p:cNvPr id="3" name="Rectangle 2"/>
          <p:cNvSpPr/>
          <p:nvPr/>
        </p:nvSpPr>
        <p:spPr>
          <a:xfrm>
            <a:off x="2171428" y="5732094"/>
            <a:ext cx="6552728"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sz="1600" dirty="0"/>
              <a:t>The Participation Agreement establishes the TOGEs relationship with the Victorian Traditional Owner Trust (VTOT).  A part of the settlement funds will be held on trust by VTOT, with the annual dividend paid to meet the TOGE’s core costs. </a:t>
            </a:r>
          </a:p>
        </p:txBody>
      </p:sp>
      <p:sp>
        <p:nvSpPr>
          <p:cNvPr id="7" name="Rectangle 6"/>
          <p:cNvSpPr/>
          <p:nvPr/>
        </p:nvSpPr>
        <p:spPr>
          <a:xfrm>
            <a:off x="2136056" y="1657747"/>
            <a:ext cx="6756424"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sz="1600" dirty="0"/>
              <a:t>The LUAA is a contract between the State and the TOGE under the Settlement Act. It provides a new system for engaging Traditional Owners about certain activities that take place on Crown (public) land within a group’s agreement area.  The LUAA replaces the procedures and rights and under the future acts regime of the </a:t>
            </a:r>
            <a:r>
              <a:rPr lang="en-AU" sz="1600" i="1" dirty="0"/>
              <a:t>Native Title Act 1993 </a:t>
            </a:r>
            <a:r>
              <a:rPr lang="en-AU" sz="1600" dirty="0"/>
              <a:t>(</a:t>
            </a:r>
            <a:r>
              <a:rPr lang="en-AU" sz="1600" dirty="0" err="1"/>
              <a:t>Cth</a:t>
            </a:r>
            <a:r>
              <a:rPr lang="en-AU" sz="1600" dirty="0"/>
              <a:t>). </a:t>
            </a:r>
          </a:p>
        </p:txBody>
      </p:sp>
      <p:sp>
        <p:nvSpPr>
          <p:cNvPr id="8" name="Rectangle 7"/>
          <p:cNvSpPr/>
          <p:nvPr/>
        </p:nvSpPr>
        <p:spPr>
          <a:xfrm>
            <a:off x="2130748" y="4561018"/>
            <a:ext cx="6552728"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sz="1600" dirty="0"/>
              <a:t>This agreement establishes the basis on which the joint management of national parks will occur, including the appointment of members to Traditional Owner Land Management Bboards. </a:t>
            </a:r>
          </a:p>
        </p:txBody>
      </p:sp>
      <p:sp>
        <p:nvSpPr>
          <p:cNvPr id="6" name="Rectangle 5"/>
          <p:cNvSpPr/>
          <p:nvPr/>
        </p:nvSpPr>
        <p:spPr>
          <a:xfrm>
            <a:off x="2155404" y="3079508"/>
            <a:ext cx="6737076"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sz="1600" dirty="0"/>
              <a:t>When an activity occurs on Crown land the LUAA will determine what rights TOs have, being a right to notice, to make comment, to negotiate an agreement, or to consent / veto the activity. The rights that TOs have will depend on the seriousness, or significance, of the activity. The LUAA also contains a schedule of compensation paid for activities undertake by the State. </a:t>
            </a:r>
          </a:p>
        </p:txBody>
      </p:sp>
    </p:spTree>
    <p:extLst>
      <p:ext uri="{BB962C8B-B14F-4D97-AF65-F5344CB8AC3E}">
        <p14:creationId xmlns:p14="http://schemas.microsoft.com/office/powerpoint/2010/main" val="194063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3" grpId="0" animBg="1"/>
      <p:bldP spid="7" grpId="0" animBg="1"/>
      <p:bldP spid="8"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AU" dirty="0">
                <a:solidFill>
                  <a:schemeClr val="bg1"/>
                </a:solidFill>
              </a:rPr>
              <a:t>Negotiations</a:t>
            </a:r>
          </a:p>
        </p:txBody>
      </p:sp>
      <p:sp>
        <p:nvSpPr>
          <p:cNvPr id="5" name="Slide Number Placeholder 4"/>
          <p:cNvSpPr>
            <a:spLocks noGrp="1"/>
          </p:cNvSpPr>
          <p:nvPr>
            <p:ph type="sldNum" sz="quarter" idx="12"/>
          </p:nvPr>
        </p:nvSpPr>
        <p:spPr/>
        <p:txBody>
          <a:bodyPr/>
          <a:lstStyle/>
          <a:p>
            <a:fld id="{B1B03286-66D5-43FB-A277-D51ADAD32112}" type="slidenum">
              <a:rPr lang="en-AU" smtClean="0"/>
              <a:t>26</a:t>
            </a:fld>
            <a:endParaRPr lang="en-A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75" y="2405063"/>
            <a:ext cx="6926263"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23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AU" dirty="0">
                <a:solidFill>
                  <a:schemeClr val="bg1"/>
                </a:solidFill>
              </a:rPr>
              <a:t>How are negotiations carried out? </a:t>
            </a:r>
            <a:endParaRPr lang="en-GB" dirty="0">
              <a:solidFill>
                <a:schemeClr val="bg1"/>
              </a:solidFill>
            </a:endParaRPr>
          </a:p>
        </p:txBody>
      </p:sp>
      <p:sp>
        <p:nvSpPr>
          <p:cNvPr id="5" name="Slide Number Placeholder 4"/>
          <p:cNvSpPr>
            <a:spLocks noGrp="1"/>
          </p:cNvSpPr>
          <p:nvPr>
            <p:ph type="sldNum" sz="quarter" idx="12"/>
          </p:nvPr>
        </p:nvSpPr>
        <p:spPr/>
        <p:txBody>
          <a:bodyPr/>
          <a:lstStyle/>
          <a:p>
            <a:fld id="{B1B03286-66D5-43FB-A277-D51ADAD32112}" type="slidenum">
              <a:rPr lang="en-AU" smtClean="0"/>
              <a:t>27</a:t>
            </a:fld>
            <a:endParaRPr lang="en-AU" dirty="0"/>
          </a:p>
        </p:txBody>
      </p:sp>
      <p:sp>
        <p:nvSpPr>
          <p:cNvPr id="9" name="TextBox 8"/>
          <p:cNvSpPr txBox="1"/>
          <p:nvPr/>
        </p:nvSpPr>
        <p:spPr>
          <a:xfrm>
            <a:off x="2857549" y="1556792"/>
            <a:ext cx="3096345"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AU" dirty="0"/>
              <a:t>Traditional Owner Full Group</a:t>
            </a:r>
            <a:endParaRPr lang="en-GB" dirty="0"/>
          </a:p>
        </p:txBody>
      </p:sp>
      <p:cxnSp>
        <p:nvCxnSpPr>
          <p:cNvPr id="30" name="Straight Arrow Connector 29"/>
          <p:cNvCxnSpPr/>
          <p:nvPr/>
        </p:nvCxnSpPr>
        <p:spPr>
          <a:xfrm>
            <a:off x="4359178" y="1922652"/>
            <a:ext cx="0" cy="9302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TextBox 30"/>
          <p:cNvSpPr txBox="1"/>
          <p:nvPr/>
        </p:nvSpPr>
        <p:spPr>
          <a:xfrm>
            <a:off x="2870193" y="2983968"/>
            <a:ext cx="2977970"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GB" dirty="0"/>
              <a:t>Negotiation team</a:t>
            </a:r>
          </a:p>
        </p:txBody>
      </p:sp>
      <p:sp>
        <p:nvSpPr>
          <p:cNvPr id="32" name="Rectangle 31"/>
          <p:cNvSpPr/>
          <p:nvPr/>
        </p:nvSpPr>
        <p:spPr>
          <a:xfrm>
            <a:off x="3279058" y="2093833"/>
            <a:ext cx="216024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AU" sz="1200" dirty="0">
                <a:solidFill>
                  <a:prstClr val="black"/>
                </a:solidFill>
              </a:rPr>
              <a:t>Appointed Negotiation team </a:t>
            </a:r>
            <a:endParaRPr lang="en-GB" sz="1200" dirty="0"/>
          </a:p>
        </p:txBody>
      </p:sp>
      <p:pic>
        <p:nvPicPr>
          <p:cNvPr id="1026" name="Picture 2" descr="Image result"/>
          <p:cNvPicPr>
            <a:picLocks noChangeAspect="1" noChangeArrowheads="1"/>
          </p:cNvPicPr>
          <p:nvPr/>
        </p:nvPicPr>
        <p:blipFill rotWithShape="1">
          <a:blip r:embed="rId3">
            <a:extLst>
              <a:ext uri="{28A0092B-C50C-407E-A947-70E740481C1C}">
                <a14:useLocalDpi xmlns:a14="http://schemas.microsoft.com/office/drawing/2010/main" val="0"/>
              </a:ext>
            </a:extLst>
          </a:blip>
          <a:srcRect t="13680" b="17023"/>
          <a:stretch/>
        </p:blipFill>
        <p:spPr bwMode="auto">
          <a:xfrm>
            <a:off x="3851920" y="5913209"/>
            <a:ext cx="1364508" cy="94555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2125306" y="5557882"/>
            <a:ext cx="2307503"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AU" dirty="0"/>
              <a:t>Dept. of Justice &amp; </a:t>
            </a:r>
            <a:r>
              <a:rPr lang="en-AU" dirty="0" err="1"/>
              <a:t>Reg</a:t>
            </a:r>
            <a:endParaRPr lang="en-GB" dirty="0"/>
          </a:p>
        </p:txBody>
      </p:sp>
      <p:sp>
        <p:nvSpPr>
          <p:cNvPr id="35" name="TextBox 34"/>
          <p:cNvSpPr txBox="1"/>
          <p:nvPr/>
        </p:nvSpPr>
        <p:spPr>
          <a:xfrm>
            <a:off x="4572000" y="5557882"/>
            <a:ext cx="2307503"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AU" dirty="0"/>
              <a:t>DEWLP</a:t>
            </a:r>
            <a:endParaRPr lang="en-GB" dirty="0"/>
          </a:p>
        </p:txBody>
      </p:sp>
      <p:sp>
        <p:nvSpPr>
          <p:cNvPr id="37" name="Bent Arrow 36"/>
          <p:cNvSpPr/>
          <p:nvPr/>
        </p:nvSpPr>
        <p:spPr>
          <a:xfrm rot="16200000">
            <a:off x="3206640" y="6257642"/>
            <a:ext cx="688734" cy="21602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Bent Arrow 35"/>
          <p:cNvSpPr/>
          <p:nvPr/>
        </p:nvSpPr>
        <p:spPr>
          <a:xfrm rot="5400000" flipH="1">
            <a:off x="5115261" y="6271914"/>
            <a:ext cx="648073" cy="22814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TextBox 38"/>
          <p:cNvSpPr txBox="1"/>
          <p:nvPr/>
        </p:nvSpPr>
        <p:spPr>
          <a:xfrm>
            <a:off x="3266351" y="5085620"/>
            <a:ext cx="2535646"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AU" dirty="0"/>
              <a:t>State negotiation team </a:t>
            </a:r>
            <a:endParaRPr lang="en-GB" dirty="0"/>
          </a:p>
        </p:txBody>
      </p:sp>
      <p:cxnSp>
        <p:nvCxnSpPr>
          <p:cNvPr id="40" name="Straight Arrow Connector 39"/>
          <p:cNvCxnSpPr/>
          <p:nvPr/>
        </p:nvCxnSpPr>
        <p:spPr>
          <a:xfrm>
            <a:off x="4359177" y="3645024"/>
            <a:ext cx="1"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5" name="TextBox 44"/>
          <p:cNvSpPr txBox="1"/>
          <p:nvPr/>
        </p:nvSpPr>
        <p:spPr>
          <a:xfrm>
            <a:off x="3205426" y="4418382"/>
            <a:ext cx="2307503"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AU" dirty="0"/>
              <a:t>Negotiations </a:t>
            </a:r>
            <a:endParaRPr lang="en-GB" dirty="0"/>
          </a:p>
        </p:txBody>
      </p:sp>
      <p:cxnSp>
        <p:nvCxnSpPr>
          <p:cNvPr id="43" name="Straight Arrow Connector 42"/>
          <p:cNvCxnSpPr/>
          <p:nvPr/>
        </p:nvCxnSpPr>
        <p:spPr>
          <a:xfrm flipH="1" flipV="1">
            <a:off x="4359178" y="4836920"/>
            <a:ext cx="4637" cy="24870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7" name="Straight Arrow Connector 66"/>
          <p:cNvCxnSpPr/>
          <p:nvPr/>
        </p:nvCxnSpPr>
        <p:spPr>
          <a:xfrm flipH="1" flipV="1">
            <a:off x="5953894" y="3172240"/>
            <a:ext cx="1016369" cy="8748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9" name="Straight Arrow Connector 68"/>
          <p:cNvCxnSpPr/>
          <p:nvPr/>
        </p:nvCxnSpPr>
        <p:spPr>
          <a:xfrm flipH="1" flipV="1">
            <a:off x="5848163" y="2012011"/>
            <a:ext cx="1117600" cy="12403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0" name="Rectangle 69"/>
          <p:cNvSpPr/>
          <p:nvPr/>
        </p:nvSpPr>
        <p:spPr>
          <a:xfrm>
            <a:off x="6946272" y="3505310"/>
            <a:ext cx="216024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AU" sz="1200" dirty="0">
                <a:solidFill>
                  <a:prstClr val="black"/>
                </a:solidFill>
              </a:rPr>
              <a:t>Legal, economic &amp; policy advice. </a:t>
            </a:r>
            <a:endParaRPr lang="en-GB" sz="1200" dirty="0"/>
          </a:p>
        </p:txBody>
      </p:sp>
      <p:cxnSp>
        <p:nvCxnSpPr>
          <p:cNvPr id="54" name="Elbow Connector 53"/>
          <p:cNvCxnSpPr/>
          <p:nvPr/>
        </p:nvCxnSpPr>
        <p:spPr>
          <a:xfrm rot="5400000" flipH="1" flipV="1">
            <a:off x="637839" y="2349848"/>
            <a:ext cx="2860404" cy="160430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323528" y="2828834"/>
            <a:ext cx="2160240" cy="43088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AU" sz="1100" dirty="0">
                <a:solidFill>
                  <a:prstClr val="black"/>
                </a:solidFill>
              </a:rPr>
              <a:t>If agreement is reached it must go back to the full group for approval. </a:t>
            </a:r>
            <a:endParaRPr lang="en-GB" sz="1100" dirty="0"/>
          </a:p>
        </p:txBody>
      </p:sp>
      <p:cxnSp>
        <p:nvCxnSpPr>
          <p:cNvPr id="16" name="Straight Connector 15"/>
          <p:cNvCxnSpPr/>
          <p:nvPr/>
        </p:nvCxnSpPr>
        <p:spPr>
          <a:xfrm>
            <a:off x="1265889" y="4603502"/>
            <a:ext cx="1939537"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717761" y="1537132"/>
            <a:ext cx="990728"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AU" dirty="0"/>
              <a:t>TOGE</a:t>
            </a:r>
            <a:endParaRPr lang="en-GB" dirty="0"/>
          </a:p>
        </p:txBody>
      </p:sp>
      <p:cxnSp>
        <p:nvCxnSpPr>
          <p:cNvPr id="27" name="Straight Arrow Connector 26"/>
          <p:cNvCxnSpPr>
            <a:stCxn id="9" idx="3"/>
            <a:endCxn id="26" idx="1"/>
          </p:cNvCxnSpPr>
          <p:nvPr/>
        </p:nvCxnSpPr>
        <p:spPr>
          <a:xfrm flipV="1">
            <a:off x="5953894" y="1721798"/>
            <a:ext cx="1763867" cy="196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Rectangle 32"/>
          <p:cNvSpPr/>
          <p:nvPr/>
        </p:nvSpPr>
        <p:spPr>
          <a:xfrm rot="1324665">
            <a:off x="6140310" y="1509910"/>
            <a:ext cx="1251816" cy="27699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AU" sz="1200" dirty="0">
                <a:solidFill>
                  <a:prstClr val="black"/>
                </a:solidFill>
              </a:rPr>
              <a:t>Appointed TOGE</a:t>
            </a:r>
            <a:endParaRPr lang="en-GB" sz="1200" dirty="0"/>
          </a:p>
        </p:txBody>
      </p:sp>
      <p:pic>
        <p:nvPicPr>
          <p:cNvPr id="38" name="Picture 37" descr="FNLRS"/>
          <p:cNvPicPr/>
          <p:nvPr/>
        </p:nvPicPr>
        <p:blipFill>
          <a:blip r:embed="rId4">
            <a:extLst>
              <a:ext uri="{28A0092B-C50C-407E-A947-70E740481C1C}">
                <a14:useLocalDpi xmlns:a14="http://schemas.microsoft.com/office/drawing/2010/main" val="0"/>
              </a:ext>
            </a:extLst>
          </a:blip>
          <a:srcRect/>
          <a:stretch>
            <a:fillRect/>
          </a:stretch>
        </p:blipFill>
        <p:spPr bwMode="auto">
          <a:xfrm>
            <a:off x="6981059" y="3055043"/>
            <a:ext cx="2084985" cy="413945"/>
          </a:xfrm>
          <a:prstGeom prst="rect">
            <a:avLst/>
          </a:prstGeom>
          <a:noFill/>
          <a:ln>
            <a:noFill/>
          </a:ln>
        </p:spPr>
      </p:pic>
      <p:cxnSp>
        <p:nvCxnSpPr>
          <p:cNvPr id="41" name="Straight Arrow Connector 40"/>
          <p:cNvCxnSpPr/>
          <p:nvPr/>
        </p:nvCxnSpPr>
        <p:spPr>
          <a:xfrm flipV="1">
            <a:off x="6970263" y="1926124"/>
            <a:ext cx="838213" cy="13358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7613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1000"/>
                                        <p:tgtEl>
                                          <p:spTgt spid="36"/>
                                        </p:tgtEl>
                                      </p:cBhvr>
                                    </p:animEffect>
                                    <p:anim calcmode="lin" valueType="num">
                                      <p:cBhvr>
                                        <p:cTn id="49" dur="1000" fill="hold"/>
                                        <p:tgtEl>
                                          <p:spTgt spid="36"/>
                                        </p:tgtEl>
                                        <p:attrNameLst>
                                          <p:attrName>ppt_x</p:attrName>
                                        </p:attrNameLst>
                                      </p:cBhvr>
                                      <p:tavLst>
                                        <p:tav tm="0">
                                          <p:val>
                                            <p:strVal val="#ppt_x"/>
                                          </p:val>
                                        </p:tav>
                                        <p:tav tm="100000">
                                          <p:val>
                                            <p:strVal val="#ppt_x"/>
                                          </p:val>
                                        </p:tav>
                                      </p:tavLst>
                                    </p:anim>
                                    <p:anim calcmode="lin" valueType="num">
                                      <p:cBhvr>
                                        <p:cTn id="50" dur="1000" fill="hold"/>
                                        <p:tgtEl>
                                          <p:spTgt spid="3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1000"/>
                                        <p:tgtEl>
                                          <p:spTgt spid="35"/>
                                        </p:tgtEl>
                                      </p:cBhvr>
                                    </p:animEffect>
                                    <p:anim calcmode="lin" valueType="num">
                                      <p:cBhvr>
                                        <p:cTn id="54" dur="1000" fill="hold"/>
                                        <p:tgtEl>
                                          <p:spTgt spid="35"/>
                                        </p:tgtEl>
                                        <p:attrNameLst>
                                          <p:attrName>ppt_x</p:attrName>
                                        </p:attrNameLst>
                                      </p:cBhvr>
                                      <p:tavLst>
                                        <p:tav tm="0">
                                          <p:val>
                                            <p:strVal val="#ppt_x"/>
                                          </p:val>
                                        </p:tav>
                                        <p:tav tm="100000">
                                          <p:val>
                                            <p:strVal val="#ppt_x"/>
                                          </p:val>
                                        </p:tav>
                                      </p:tavLst>
                                    </p:anim>
                                    <p:anim calcmode="lin" valueType="num">
                                      <p:cBhvr>
                                        <p:cTn id="55" dur="1000" fill="hold"/>
                                        <p:tgtEl>
                                          <p:spTgt spid="3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1000"/>
                                        <p:tgtEl>
                                          <p:spTgt spid="34"/>
                                        </p:tgtEl>
                                      </p:cBhvr>
                                    </p:animEffect>
                                    <p:anim calcmode="lin" valueType="num">
                                      <p:cBhvr>
                                        <p:cTn id="59" dur="1000" fill="hold"/>
                                        <p:tgtEl>
                                          <p:spTgt spid="34"/>
                                        </p:tgtEl>
                                        <p:attrNameLst>
                                          <p:attrName>ppt_x</p:attrName>
                                        </p:attrNameLst>
                                      </p:cBhvr>
                                      <p:tavLst>
                                        <p:tav tm="0">
                                          <p:val>
                                            <p:strVal val="#ppt_x"/>
                                          </p:val>
                                        </p:tav>
                                        <p:tav tm="100000">
                                          <p:val>
                                            <p:strVal val="#ppt_x"/>
                                          </p:val>
                                        </p:tav>
                                      </p:tavLst>
                                    </p:anim>
                                    <p:anim calcmode="lin" valueType="num">
                                      <p:cBhvr>
                                        <p:cTn id="6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inVertical)">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down)">
                                      <p:cBhvr>
                                        <p:cTn id="70" dur="500"/>
                                        <p:tgtEl>
                                          <p:spTgt spid="43"/>
                                        </p:tgtEl>
                                      </p:cBhvr>
                                    </p:animEffect>
                                  </p:childTnLst>
                                </p:cTn>
                              </p:par>
                              <p:par>
                                <p:cTn id="71" presetID="22" presetClass="entr" presetSubtype="4" fill="hold"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down)">
                                      <p:cBhvr>
                                        <p:cTn id="73" dur="500"/>
                                        <p:tgtEl>
                                          <p:spTgt spid="40"/>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down)">
                                      <p:cBhvr>
                                        <p:cTn id="76" dur="500"/>
                                        <p:tgtEl>
                                          <p:spTgt spid="45"/>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fade">
                                      <p:cBhvr>
                                        <p:cTn id="81" dur="1000"/>
                                        <p:tgtEl>
                                          <p:spTgt spid="62"/>
                                        </p:tgtEl>
                                      </p:cBhvr>
                                    </p:animEffect>
                                    <p:anim calcmode="lin" valueType="num">
                                      <p:cBhvr>
                                        <p:cTn id="82" dur="1000" fill="hold"/>
                                        <p:tgtEl>
                                          <p:spTgt spid="62"/>
                                        </p:tgtEl>
                                        <p:attrNameLst>
                                          <p:attrName>ppt_x</p:attrName>
                                        </p:attrNameLst>
                                      </p:cBhvr>
                                      <p:tavLst>
                                        <p:tav tm="0">
                                          <p:val>
                                            <p:strVal val="#ppt_x"/>
                                          </p:val>
                                        </p:tav>
                                        <p:tav tm="100000">
                                          <p:val>
                                            <p:strVal val="#ppt_x"/>
                                          </p:val>
                                        </p:tav>
                                      </p:tavLst>
                                    </p:anim>
                                    <p:anim calcmode="lin" valueType="num">
                                      <p:cBhvr>
                                        <p:cTn id="83" dur="1000" fill="hold"/>
                                        <p:tgtEl>
                                          <p:spTgt spid="62"/>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1000"/>
                                        <p:tgtEl>
                                          <p:spTgt spid="54"/>
                                        </p:tgtEl>
                                      </p:cBhvr>
                                    </p:animEffect>
                                    <p:anim calcmode="lin" valueType="num">
                                      <p:cBhvr>
                                        <p:cTn id="87" dur="1000" fill="hold"/>
                                        <p:tgtEl>
                                          <p:spTgt spid="54"/>
                                        </p:tgtEl>
                                        <p:attrNameLst>
                                          <p:attrName>ppt_x</p:attrName>
                                        </p:attrNameLst>
                                      </p:cBhvr>
                                      <p:tavLst>
                                        <p:tav tm="0">
                                          <p:val>
                                            <p:strVal val="#ppt_x"/>
                                          </p:val>
                                        </p:tav>
                                        <p:tav tm="100000">
                                          <p:val>
                                            <p:strVal val="#ppt_x"/>
                                          </p:val>
                                        </p:tav>
                                      </p:tavLst>
                                    </p:anim>
                                    <p:anim calcmode="lin" valueType="num">
                                      <p:cBhvr>
                                        <p:cTn id="88" dur="1000" fill="hold"/>
                                        <p:tgtEl>
                                          <p:spTgt spid="54"/>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1000"/>
                                        <p:tgtEl>
                                          <p:spTgt spid="16"/>
                                        </p:tgtEl>
                                      </p:cBhvr>
                                    </p:animEffect>
                                    <p:anim calcmode="lin" valueType="num">
                                      <p:cBhvr>
                                        <p:cTn id="92" dur="1000" fill="hold"/>
                                        <p:tgtEl>
                                          <p:spTgt spid="16"/>
                                        </p:tgtEl>
                                        <p:attrNameLst>
                                          <p:attrName>ppt_x</p:attrName>
                                        </p:attrNameLst>
                                      </p:cBhvr>
                                      <p:tavLst>
                                        <p:tav tm="0">
                                          <p:val>
                                            <p:strVal val="#ppt_x"/>
                                          </p:val>
                                        </p:tav>
                                        <p:tav tm="100000">
                                          <p:val>
                                            <p:strVal val="#ppt_x"/>
                                          </p:val>
                                        </p:tav>
                                      </p:tavLst>
                                    </p:anim>
                                    <p:anim calcmode="lin" valueType="num">
                                      <p:cBhvr>
                                        <p:cTn id="9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fade">
                                      <p:cBhvr>
                                        <p:cTn id="103" dur="1000"/>
                                        <p:tgtEl>
                                          <p:spTgt spid="70"/>
                                        </p:tgtEl>
                                      </p:cBhvr>
                                    </p:animEffect>
                                    <p:anim calcmode="lin" valueType="num">
                                      <p:cBhvr>
                                        <p:cTn id="104" dur="1000" fill="hold"/>
                                        <p:tgtEl>
                                          <p:spTgt spid="70"/>
                                        </p:tgtEl>
                                        <p:attrNameLst>
                                          <p:attrName>ppt_x</p:attrName>
                                        </p:attrNameLst>
                                      </p:cBhvr>
                                      <p:tavLst>
                                        <p:tav tm="0">
                                          <p:val>
                                            <p:strVal val="#ppt_x"/>
                                          </p:val>
                                        </p:tav>
                                        <p:tav tm="100000">
                                          <p:val>
                                            <p:strVal val="#ppt_x"/>
                                          </p:val>
                                        </p:tav>
                                      </p:tavLst>
                                    </p:anim>
                                    <p:anim calcmode="lin" valueType="num">
                                      <p:cBhvr>
                                        <p:cTn id="105" dur="1000" fill="hold"/>
                                        <p:tgtEl>
                                          <p:spTgt spid="70"/>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fade">
                                      <p:cBhvr>
                                        <p:cTn id="108" dur="1000"/>
                                        <p:tgtEl>
                                          <p:spTgt spid="67"/>
                                        </p:tgtEl>
                                      </p:cBhvr>
                                    </p:animEffect>
                                    <p:anim calcmode="lin" valueType="num">
                                      <p:cBhvr>
                                        <p:cTn id="109" dur="1000" fill="hold"/>
                                        <p:tgtEl>
                                          <p:spTgt spid="67"/>
                                        </p:tgtEl>
                                        <p:attrNameLst>
                                          <p:attrName>ppt_x</p:attrName>
                                        </p:attrNameLst>
                                      </p:cBhvr>
                                      <p:tavLst>
                                        <p:tav tm="0">
                                          <p:val>
                                            <p:strVal val="#ppt_x"/>
                                          </p:val>
                                        </p:tav>
                                        <p:tav tm="100000">
                                          <p:val>
                                            <p:strVal val="#ppt_x"/>
                                          </p:val>
                                        </p:tav>
                                      </p:tavLst>
                                    </p:anim>
                                    <p:anim calcmode="lin" valueType="num">
                                      <p:cBhvr>
                                        <p:cTn id="110" dur="1000" fill="hold"/>
                                        <p:tgtEl>
                                          <p:spTgt spid="67"/>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fade">
                                      <p:cBhvr>
                                        <p:cTn id="113" dur="1000"/>
                                        <p:tgtEl>
                                          <p:spTgt spid="69"/>
                                        </p:tgtEl>
                                      </p:cBhvr>
                                    </p:animEffect>
                                    <p:anim calcmode="lin" valueType="num">
                                      <p:cBhvr>
                                        <p:cTn id="114" dur="1000" fill="hold"/>
                                        <p:tgtEl>
                                          <p:spTgt spid="69"/>
                                        </p:tgtEl>
                                        <p:attrNameLst>
                                          <p:attrName>ppt_x</p:attrName>
                                        </p:attrNameLst>
                                      </p:cBhvr>
                                      <p:tavLst>
                                        <p:tav tm="0">
                                          <p:val>
                                            <p:strVal val="#ppt_x"/>
                                          </p:val>
                                        </p:tav>
                                        <p:tav tm="100000">
                                          <p:val>
                                            <p:strVal val="#ppt_x"/>
                                          </p:val>
                                        </p:tav>
                                      </p:tavLst>
                                    </p:anim>
                                    <p:anim calcmode="lin" valueType="num">
                                      <p:cBhvr>
                                        <p:cTn id="115" dur="1000" fill="hold"/>
                                        <p:tgtEl>
                                          <p:spTgt spid="69"/>
                                        </p:tgtEl>
                                        <p:attrNameLst>
                                          <p:attrName>ppt_y</p:attrName>
                                        </p:attrNameLst>
                                      </p:cBhvr>
                                      <p:tavLst>
                                        <p:tav tm="0">
                                          <p:val>
                                            <p:strVal val="#ppt_y+.1"/>
                                          </p:val>
                                        </p:tav>
                                        <p:tav tm="100000">
                                          <p:val>
                                            <p:strVal val="#ppt_y"/>
                                          </p:val>
                                        </p:tav>
                                      </p:tavLst>
                                    </p:anim>
                                  </p:childTnLst>
                                </p:cTn>
                              </p:par>
                              <p:par>
                                <p:cTn id="116" presetID="42" presetClass="entr" presetSubtype="0" fill="hold"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fade">
                                      <p:cBhvr>
                                        <p:cTn id="118" dur="1000"/>
                                        <p:tgtEl>
                                          <p:spTgt spid="41"/>
                                        </p:tgtEl>
                                      </p:cBhvr>
                                    </p:animEffect>
                                    <p:anim calcmode="lin" valueType="num">
                                      <p:cBhvr>
                                        <p:cTn id="119" dur="1000" fill="hold"/>
                                        <p:tgtEl>
                                          <p:spTgt spid="41"/>
                                        </p:tgtEl>
                                        <p:attrNameLst>
                                          <p:attrName>ppt_x</p:attrName>
                                        </p:attrNameLst>
                                      </p:cBhvr>
                                      <p:tavLst>
                                        <p:tav tm="0">
                                          <p:val>
                                            <p:strVal val="#ppt_x"/>
                                          </p:val>
                                        </p:tav>
                                        <p:tav tm="100000">
                                          <p:val>
                                            <p:strVal val="#ppt_x"/>
                                          </p:val>
                                        </p:tav>
                                      </p:tavLst>
                                    </p:anim>
                                    <p:anim calcmode="lin" valueType="num">
                                      <p:cBhvr>
                                        <p:cTn id="12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1" grpId="0" animBg="1"/>
      <p:bldP spid="32" grpId="0" animBg="1"/>
      <p:bldP spid="34" grpId="0" animBg="1"/>
      <p:bldP spid="35" grpId="0" animBg="1"/>
      <p:bldP spid="37" grpId="0" animBg="1"/>
      <p:bldP spid="36" grpId="0" animBg="1"/>
      <p:bldP spid="39" grpId="0" animBg="1"/>
      <p:bldP spid="45" grpId="0" animBg="1"/>
      <p:bldP spid="70" grpId="0" animBg="1"/>
      <p:bldP spid="62" grpId="0" animBg="1"/>
      <p:bldP spid="26" grpId="0" animBg="1"/>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 name="Rectangle 2"/>
          <p:cNvSpPr>
            <a:spLocks noGrp="1" noChangeArrowheads="1"/>
          </p:cNvSpPr>
          <p:nvPr>
            <p:ph type="title"/>
          </p:nvPr>
        </p:nvSpPr>
        <p:spPr>
          <a:solidFill>
            <a:schemeClr val="accent2"/>
          </a:solidFill>
        </p:spPr>
        <p:txBody>
          <a:bodyPr vert="horz" lIns="91440" tIns="45720" rIns="91440" bIns="45720" rtlCol="0" anchor="ctr">
            <a:normAutofit/>
          </a:bodyPr>
          <a:lstStyle/>
          <a:p>
            <a:pPr algn="ctr"/>
            <a:r>
              <a:rPr lang="en-AU" altLang="en-US" dirty="0">
                <a:solidFill>
                  <a:schemeClr val="bg1"/>
                </a:solidFill>
              </a:rPr>
              <a:t>How do the Negotiation Team plan?</a:t>
            </a:r>
          </a:p>
        </p:txBody>
      </p:sp>
      <p:sp>
        <p:nvSpPr>
          <p:cNvPr id="17" name="Slide Number Placeholder 16"/>
          <p:cNvSpPr>
            <a:spLocks noGrp="1"/>
          </p:cNvSpPr>
          <p:nvPr>
            <p:ph type="sldNum" sz="quarter" idx="12"/>
          </p:nvPr>
        </p:nvSpPr>
        <p:spPr/>
        <p:txBody>
          <a:bodyPr/>
          <a:lstStyle/>
          <a:p>
            <a:fld id="{B1B03286-66D5-43FB-A277-D51ADAD32112}" type="slidenum">
              <a:rPr>
                <a:solidFill>
                  <a:prstClr val="black">
                    <a:tint val="75000"/>
                  </a:prstClr>
                </a:solidFill>
              </a:rPr>
              <a:pPr/>
              <a:t>28</a:t>
            </a:fld>
            <a:endParaRPr dirty="0">
              <a:solidFill>
                <a:prstClr val="black">
                  <a:tint val="75000"/>
                </a:prstClr>
              </a:solidFill>
            </a:endParaRPr>
          </a:p>
        </p:txBody>
      </p:sp>
      <p:pic>
        <p:nvPicPr>
          <p:cNvPr id="6" name="Picture 2" descr="First Nations Legal &amp; Research Service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5589240"/>
            <a:ext cx="2459100" cy="11541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4439" y="1617668"/>
            <a:ext cx="4073900" cy="369332"/>
          </a:xfrm>
          <a:prstGeom prst="rect">
            <a:avLst/>
          </a:prstGeom>
          <a:solidFill>
            <a:schemeClr val="accent5">
              <a:lumMod val="40000"/>
              <a:lumOff val="6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lvl="0"/>
            <a:r>
              <a:rPr lang="en-AU" b="1" dirty="0">
                <a:solidFill>
                  <a:schemeClr val="tx1"/>
                </a:solidFill>
              </a:rPr>
              <a:t>Cost out aspirations:</a:t>
            </a:r>
            <a:endParaRPr lang="en-GB" dirty="0">
              <a:solidFill>
                <a:schemeClr val="tx1"/>
              </a:solidFill>
            </a:endParaRPr>
          </a:p>
        </p:txBody>
      </p:sp>
      <p:sp>
        <p:nvSpPr>
          <p:cNvPr id="11" name="Rectangle 10"/>
          <p:cNvSpPr/>
          <p:nvPr/>
        </p:nvSpPr>
        <p:spPr>
          <a:xfrm>
            <a:off x="481468" y="3648993"/>
            <a:ext cx="4066871"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AU" dirty="0">
                <a:solidFill>
                  <a:schemeClr val="tx1"/>
                </a:solidFill>
              </a:rPr>
              <a:t>It involves setting out detailed budgets and business plans and arguing them with the State.  </a:t>
            </a:r>
            <a:endParaRPr lang="en-GB" dirty="0">
              <a:solidFill>
                <a:schemeClr val="tx1"/>
              </a:solidFill>
            </a:endParaRPr>
          </a:p>
        </p:txBody>
      </p:sp>
      <p:sp>
        <p:nvSpPr>
          <p:cNvPr id="12" name="Rectangle 11"/>
          <p:cNvSpPr/>
          <p:nvPr/>
        </p:nvSpPr>
        <p:spPr>
          <a:xfrm>
            <a:off x="481468" y="4797152"/>
            <a:ext cx="4073902" cy="14773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ctr"/>
            <a:r>
              <a:rPr lang="en-AU" dirty="0">
                <a:solidFill>
                  <a:schemeClr val="tx1"/>
                </a:solidFill>
              </a:rPr>
              <a:t>This is useful and necessary, in order to properly understand and plan out the groups aspirations, however it is subjective, and means you are relying on the good will of the State. </a:t>
            </a:r>
            <a:endParaRPr lang="en-GB" dirty="0">
              <a:solidFill>
                <a:schemeClr val="tx1"/>
              </a:solidFill>
            </a:endParaRPr>
          </a:p>
        </p:txBody>
      </p:sp>
      <p:sp>
        <p:nvSpPr>
          <p:cNvPr id="13" name="Rectangle 12"/>
          <p:cNvSpPr/>
          <p:nvPr/>
        </p:nvSpPr>
        <p:spPr>
          <a:xfrm>
            <a:off x="4860033" y="2079333"/>
            <a:ext cx="4073901" cy="14773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a:r>
              <a:rPr lang="en-AU" i="1" dirty="0">
                <a:solidFill>
                  <a:schemeClr val="tx1"/>
                </a:solidFill>
              </a:rPr>
              <a:t>Griffiths v Northern Territory </a:t>
            </a:r>
            <a:r>
              <a:rPr lang="en-AU" dirty="0">
                <a:solidFill>
                  <a:schemeClr val="tx1"/>
                </a:solidFill>
              </a:rPr>
              <a:t>(also called </a:t>
            </a:r>
            <a:r>
              <a:rPr lang="en-AU" b="1" dirty="0">
                <a:solidFill>
                  <a:schemeClr val="tx1"/>
                </a:solidFill>
              </a:rPr>
              <a:t>Timber Creek</a:t>
            </a:r>
            <a:r>
              <a:rPr lang="en-AU" dirty="0">
                <a:solidFill>
                  <a:schemeClr val="tx1"/>
                </a:solidFill>
              </a:rPr>
              <a:t>) recently established the monetary value of native title rights (50% of market value, plus interest, plus </a:t>
            </a:r>
            <a:r>
              <a:rPr lang="en-AU" i="1" dirty="0" err="1">
                <a:solidFill>
                  <a:schemeClr val="tx1"/>
                </a:solidFill>
              </a:rPr>
              <a:t>solatium</a:t>
            </a:r>
            <a:r>
              <a:rPr lang="en-AU" i="1" dirty="0">
                <a:solidFill>
                  <a:schemeClr val="tx1"/>
                </a:solidFill>
              </a:rPr>
              <a:t>).</a:t>
            </a:r>
            <a:endParaRPr lang="en-GB" dirty="0">
              <a:solidFill>
                <a:schemeClr val="tx1"/>
              </a:solidFill>
            </a:endParaRPr>
          </a:p>
        </p:txBody>
      </p:sp>
      <p:sp>
        <p:nvSpPr>
          <p:cNvPr id="14" name="Rectangle 13"/>
          <p:cNvSpPr/>
          <p:nvPr/>
        </p:nvSpPr>
        <p:spPr>
          <a:xfrm>
            <a:off x="4844959" y="3636284"/>
            <a:ext cx="4088976"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a:r>
              <a:rPr lang="en-AU" dirty="0">
                <a:solidFill>
                  <a:schemeClr val="tx1"/>
                </a:solidFill>
              </a:rPr>
              <a:t>This case, handed down by the High Court in February, provides an objective method by which to value native title rights for the first time.</a:t>
            </a:r>
            <a:endParaRPr lang="en-GB" dirty="0">
              <a:solidFill>
                <a:schemeClr val="tx1"/>
              </a:solidFill>
            </a:endParaRPr>
          </a:p>
        </p:txBody>
      </p:sp>
      <p:sp>
        <p:nvSpPr>
          <p:cNvPr id="15" name="Rectangle 14"/>
          <p:cNvSpPr/>
          <p:nvPr/>
        </p:nvSpPr>
        <p:spPr>
          <a:xfrm>
            <a:off x="4841677" y="6126216"/>
            <a:ext cx="4073902"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a:r>
              <a:rPr lang="en-AU" dirty="0">
                <a:solidFill>
                  <a:schemeClr val="tx1"/>
                </a:solidFill>
              </a:rPr>
              <a:t>However, does provide another tool to try and work out our legal rights.  </a:t>
            </a:r>
            <a:endParaRPr lang="en-GB" dirty="0">
              <a:solidFill>
                <a:schemeClr val="tx1"/>
              </a:solidFill>
            </a:endParaRPr>
          </a:p>
        </p:txBody>
      </p:sp>
      <p:sp>
        <p:nvSpPr>
          <p:cNvPr id="16" name="Rectangle 15"/>
          <p:cNvSpPr/>
          <p:nvPr/>
        </p:nvSpPr>
        <p:spPr>
          <a:xfrm>
            <a:off x="4860033" y="1617668"/>
            <a:ext cx="3888432" cy="369332"/>
          </a:xfrm>
          <a:prstGeom prst="rect">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lvl="0"/>
            <a:r>
              <a:rPr lang="en-AU" b="1" dirty="0">
                <a:solidFill>
                  <a:schemeClr val="tx1"/>
                </a:solidFill>
              </a:rPr>
              <a:t>Value native title rights:</a:t>
            </a:r>
            <a:endParaRPr lang="en-GB" dirty="0">
              <a:solidFill>
                <a:schemeClr val="tx1"/>
              </a:solidFill>
            </a:endParaRPr>
          </a:p>
        </p:txBody>
      </p:sp>
      <p:sp>
        <p:nvSpPr>
          <p:cNvPr id="2" name="Rectangle 1"/>
          <p:cNvSpPr/>
          <p:nvPr/>
        </p:nvSpPr>
        <p:spPr>
          <a:xfrm>
            <a:off x="474439" y="2195836"/>
            <a:ext cx="4073900"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ctr"/>
            <a:r>
              <a:rPr lang="en-AU" dirty="0">
                <a:solidFill>
                  <a:schemeClr val="tx1"/>
                </a:solidFill>
              </a:rPr>
              <a:t>This is the State’s preferred method. You  cost out the aspirations of the traditional owner group, and then see if the State will provide enough funding.</a:t>
            </a:r>
            <a:endParaRPr lang="en-GB" dirty="0">
              <a:solidFill>
                <a:schemeClr val="tx1"/>
              </a:solidFill>
            </a:endParaRPr>
          </a:p>
        </p:txBody>
      </p:sp>
      <p:sp>
        <p:nvSpPr>
          <p:cNvPr id="18" name="Rectangle 17"/>
          <p:cNvSpPr/>
          <p:nvPr/>
        </p:nvSpPr>
        <p:spPr>
          <a:xfrm>
            <a:off x="4829517" y="4942909"/>
            <a:ext cx="4098221"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a:r>
              <a:rPr lang="en-AU" dirty="0">
                <a:solidFill>
                  <a:schemeClr val="tx1"/>
                </a:solidFill>
              </a:rPr>
              <a:t>However, there is uncertainty in Victoria, as negotiations are over a large area, and not all the data is available (i.e. what extinguishment has occurred and when).</a:t>
            </a:r>
            <a:endParaRPr lang="en-GB" dirty="0">
              <a:solidFill>
                <a:schemeClr val="tx1"/>
              </a:solidFill>
            </a:endParaRPr>
          </a:p>
        </p:txBody>
      </p:sp>
    </p:spTree>
    <p:extLst>
      <p:ext uri="{BB962C8B-B14F-4D97-AF65-F5344CB8AC3E}">
        <p14:creationId xmlns:p14="http://schemas.microsoft.com/office/powerpoint/2010/main" val="112896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P spid="15" grpId="0" animBg="1"/>
      <p:bldP spid="16" grpId="0" animBg="1"/>
      <p:bldP spid="2"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2827704" y="4204593"/>
            <a:ext cx="25363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63748" y="5266481"/>
            <a:ext cx="253638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solidFill>
            <a:schemeClr val="accent2"/>
          </a:solidFill>
        </p:spPr>
        <p:txBody>
          <a:bodyPr/>
          <a:lstStyle/>
          <a:p>
            <a:r>
              <a:rPr lang="en-AU" dirty="0">
                <a:solidFill>
                  <a:schemeClr val="bg1"/>
                </a:solidFill>
              </a:rPr>
              <a:t>Common Planning tools</a:t>
            </a:r>
          </a:p>
        </p:txBody>
      </p:sp>
      <p:sp>
        <p:nvSpPr>
          <p:cNvPr id="6" name="Rectangle 5"/>
          <p:cNvSpPr/>
          <p:nvPr/>
        </p:nvSpPr>
        <p:spPr>
          <a:xfrm>
            <a:off x="467544" y="1556792"/>
            <a:ext cx="8208912" cy="36933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n-AU" dirty="0"/>
              <a:t>The negotiation team may be guided by a series of plans and research:</a:t>
            </a:r>
          </a:p>
        </p:txBody>
      </p:sp>
      <p:sp>
        <p:nvSpPr>
          <p:cNvPr id="9" name="Rectangle 8"/>
          <p:cNvSpPr/>
          <p:nvPr/>
        </p:nvSpPr>
        <p:spPr>
          <a:xfrm>
            <a:off x="467544" y="2236222"/>
            <a:ext cx="2376264"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AU" dirty="0"/>
              <a:t>Country Plan </a:t>
            </a:r>
          </a:p>
        </p:txBody>
      </p:sp>
      <p:cxnSp>
        <p:nvCxnSpPr>
          <p:cNvPr id="11" name="Straight Connector 10"/>
          <p:cNvCxnSpPr>
            <a:stCxn id="9" idx="3"/>
          </p:cNvCxnSpPr>
          <p:nvPr/>
        </p:nvCxnSpPr>
        <p:spPr>
          <a:xfrm>
            <a:off x="2843808" y="2420888"/>
            <a:ext cx="2664296"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791229" y="2128500"/>
            <a:ext cx="3888431"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AU" sz="1600" dirty="0"/>
              <a:t>This is a high level plan setting out  the aspirations for country and the group itself. </a:t>
            </a:r>
          </a:p>
        </p:txBody>
      </p:sp>
      <p:cxnSp>
        <p:nvCxnSpPr>
          <p:cNvPr id="14" name="Straight Connector 13"/>
          <p:cNvCxnSpPr/>
          <p:nvPr/>
        </p:nvCxnSpPr>
        <p:spPr>
          <a:xfrm>
            <a:off x="2763748" y="3284984"/>
            <a:ext cx="266429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775716" y="3754599"/>
            <a:ext cx="3888431"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AU" sz="1400" dirty="0"/>
              <a:t>Planning and costing the aspirations of the group. How many employees required? What type of enterprise should the group set up? What type of investments for term growth and sustainability? </a:t>
            </a:r>
          </a:p>
        </p:txBody>
      </p:sp>
      <p:sp>
        <p:nvSpPr>
          <p:cNvPr id="16" name="Rectangle 15"/>
          <p:cNvSpPr/>
          <p:nvPr/>
        </p:nvSpPr>
        <p:spPr>
          <a:xfrm>
            <a:off x="502818" y="3100318"/>
            <a:ext cx="2376264"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AU" dirty="0"/>
              <a:t>Strategic Plan </a:t>
            </a:r>
          </a:p>
        </p:txBody>
      </p:sp>
      <p:sp>
        <p:nvSpPr>
          <p:cNvPr id="13" name="Rectangle 12"/>
          <p:cNvSpPr/>
          <p:nvPr/>
        </p:nvSpPr>
        <p:spPr>
          <a:xfrm>
            <a:off x="502818" y="3789040"/>
            <a:ext cx="2376264"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AU" dirty="0"/>
              <a:t>Economic Development &amp; Sustainability Plan </a:t>
            </a:r>
          </a:p>
        </p:txBody>
      </p:sp>
      <p:cxnSp>
        <p:nvCxnSpPr>
          <p:cNvPr id="18" name="Straight Connector 17"/>
          <p:cNvCxnSpPr>
            <a:stCxn id="16" idx="3"/>
          </p:cNvCxnSpPr>
          <p:nvPr/>
        </p:nvCxnSpPr>
        <p:spPr>
          <a:xfrm>
            <a:off x="2879082" y="3284984"/>
            <a:ext cx="2536383"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788021" y="3123441"/>
            <a:ext cx="3888431" cy="30777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AU" sz="1400" dirty="0"/>
              <a:t>TOGE </a:t>
            </a:r>
            <a:r>
              <a:rPr lang="en-AU" sz="1400" dirty="0" err="1"/>
              <a:t>Corproation</a:t>
            </a:r>
            <a:r>
              <a:rPr lang="en-AU" sz="1400" dirty="0"/>
              <a:t> Strategic Plan. </a:t>
            </a:r>
          </a:p>
        </p:txBody>
      </p:sp>
      <p:sp>
        <p:nvSpPr>
          <p:cNvPr id="17" name="Rectangle 16"/>
          <p:cNvSpPr/>
          <p:nvPr/>
        </p:nvSpPr>
        <p:spPr>
          <a:xfrm>
            <a:off x="522046" y="4941168"/>
            <a:ext cx="2376264" cy="646331"/>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AU" dirty="0"/>
              <a:t>Native Title Valuation</a:t>
            </a:r>
          </a:p>
          <a:p>
            <a:pPr algn="ctr"/>
            <a:endParaRPr lang="en-AU" dirty="0"/>
          </a:p>
        </p:txBody>
      </p:sp>
      <p:sp>
        <p:nvSpPr>
          <p:cNvPr id="22" name="Rectangle 21"/>
          <p:cNvSpPr/>
          <p:nvPr/>
        </p:nvSpPr>
        <p:spPr>
          <a:xfrm>
            <a:off x="4791229" y="5090538"/>
            <a:ext cx="3888431" cy="7386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AU" sz="1400" dirty="0"/>
              <a:t>Using available data to try and value native title compensation payable, in light of the decision in </a:t>
            </a:r>
            <a:r>
              <a:rPr lang="en-AU" sz="1400" i="1" dirty="0"/>
              <a:t>Griffiths v Northern Territory </a:t>
            </a:r>
            <a:r>
              <a:rPr lang="en-AU" sz="1400" dirty="0"/>
              <a:t> </a:t>
            </a:r>
          </a:p>
        </p:txBody>
      </p:sp>
      <p:pic>
        <p:nvPicPr>
          <p:cNvPr id="24" name="Picture 23">
            <a:extLst>
              <a:ext uri="{FF2B5EF4-FFF2-40B4-BE49-F238E27FC236}">
                <a16:creationId xmlns:a16="http://schemas.microsoft.com/office/drawing/2014/main" id="{48BE53B8-83AF-43F6-AF35-9C91955F89B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93946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9"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36912"/>
            <a:ext cx="8229600" cy="1143000"/>
          </a:xfrm>
          <a:solidFill>
            <a:schemeClr val="accent2"/>
          </a:solidFill>
        </p:spPr>
        <p:txBody>
          <a:bodyPr/>
          <a:lstStyle/>
          <a:p>
            <a:pPr algn="ctr"/>
            <a:r>
              <a:rPr lang="en-AU" dirty="0">
                <a:solidFill>
                  <a:schemeClr val="lt1"/>
                </a:solidFill>
              </a:rPr>
              <a:t>Background &amp; Purpose </a:t>
            </a:r>
            <a:endParaRPr lang="en-AU" dirty="0">
              <a:solidFill>
                <a:schemeClr val="bg1"/>
              </a:solidFill>
            </a:endParaRPr>
          </a:p>
        </p:txBody>
      </p:sp>
      <p:sp>
        <p:nvSpPr>
          <p:cNvPr id="5" name="Slide Number Placeholder 4"/>
          <p:cNvSpPr>
            <a:spLocks noGrp="1"/>
          </p:cNvSpPr>
          <p:nvPr>
            <p:ph type="sldNum" sz="quarter" idx="12"/>
          </p:nvPr>
        </p:nvSpPr>
        <p:spPr/>
        <p:txBody>
          <a:bodyPr/>
          <a:lstStyle/>
          <a:p>
            <a:fld id="{B1B03286-66D5-43FB-A277-D51ADAD32112}" type="slidenum">
              <a:rPr lang="en-AU" smtClean="0"/>
              <a:t>3</a:t>
            </a:fld>
            <a:endParaRPr lang="en-AU" dirty="0"/>
          </a:p>
        </p:txBody>
      </p:sp>
      <p:sp>
        <p:nvSpPr>
          <p:cNvPr id="7" name="Slide Number Placeholder 4"/>
          <p:cNvSpPr txBox="1">
            <a:spLocks/>
          </p:cNvSpPr>
          <p:nvPr/>
        </p:nvSpPr>
        <p:spPr>
          <a:xfrm>
            <a:off x="5941399" y="6078264"/>
            <a:ext cx="2827753" cy="556171"/>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lang="en-AU"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B03286-66D5-43FB-A277-D51ADAD32112}" type="slidenum">
              <a:rPr lang="en-AU" smtClean="0"/>
              <a:pPr/>
              <a:t>3</a:t>
            </a:fld>
            <a:endParaRPr lang="en-AU"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2978519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36912"/>
            <a:ext cx="8229600" cy="1143000"/>
          </a:xfrm>
          <a:solidFill>
            <a:schemeClr val="accent2"/>
          </a:solidFill>
        </p:spPr>
        <p:txBody>
          <a:bodyPr/>
          <a:lstStyle/>
          <a:p>
            <a:pPr algn="ctr"/>
            <a:r>
              <a:rPr lang="en-AU" dirty="0">
                <a:solidFill>
                  <a:schemeClr val="lt1"/>
                </a:solidFill>
              </a:rPr>
              <a:t>Templates Review: </a:t>
            </a:r>
            <a:br>
              <a:rPr lang="en-AU" dirty="0">
                <a:solidFill>
                  <a:schemeClr val="lt1"/>
                </a:solidFill>
              </a:rPr>
            </a:br>
            <a:r>
              <a:rPr lang="en-AU" dirty="0">
                <a:solidFill>
                  <a:schemeClr val="lt1"/>
                </a:solidFill>
              </a:rPr>
              <a:t>Review of instructions from the TRC </a:t>
            </a:r>
            <a:endParaRPr lang="en-AU" dirty="0">
              <a:solidFill>
                <a:schemeClr val="bg1"/>
              </a:solidFill>
            </a:endParaRPr>
          </a:p>
        </p:txBody>
      </p:sp>
      <p:sp>
        <p:nvSpPr>
          <p:cNvPr id="5" name="Slide Number Placeholder 4"/>
          <p:cNvSpPr>
            <a:spLocks noGrp="1"/>
          </p:cNvSpPr>
          <p:nvPr>
            <p:ph type="sldNum" sz="quarter" idx="12"/>
          </p:nvPr>
        </p:nvSpPr>
        <p:spPr/>
        <p:txBody>
          <a:bodyPr/>
          <a:lstStyle/>
          <a:p>
            <a:fld id="{B1B03286-66D5-43FB-A277-D51ADAD32112}" type="slidenum">
              <a:rPr lang="en-AU" smtClean="0"/>
              <a:t>30</a:t>
            </a:fld>
            <a:endParaRPr lang="en-AU" dirty="0"/>
          </a:p>
        </p:txBody>
      </p:sp>
      <p:sp>
        <p:nvSpPr>
          <p:cNvPr id="7" name="Slide Number Placeholder 4"/>
          <p:cNvSpPr txBox="1">
            <a:spLocks/>
          </p:cNvSpPr>
          <p:nvPr/>
        </p:nvSpPr>
        <p:spPr>
          <a:xfrm>
            <a:off x="5941399" y="6078264"/>
            <a:ext cx="2827753" cy="556171"/>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lang="en-AU"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B03286-66D5-43FB-A277-D51ADAD32112}" type="slidenum">
              <a:rPr lang="en-AU" smtClean="0"/>
              <a:pPr/>
              <a:t>30</a:t>
            </a:fld>
            <a:endParaRPr lang="en-AU" dirty="0"/>
          </a:p>
        </p:txBody>
      </p:sp>
      <p:sp>
        <p:nvSpPr>
          <p:cNvPr id="3" name="Rectangle 2"/>
          <p:cNvSpPr/>
          <p:nvPr/>
        </p:nvSpPr>
        <p:spPr>
          <a:xfrm>
            <a:off x="2267744" y="4293096"/>
            <a:ext cx="1728192"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AU" sz="2800" dirty="0"/>
              <a:t>LUAA</a:t>
            </a:r>
            <a:r>
              <a:rPr lang="en-AU" dirty="0"/>
              <a:t>  </a:t>
            </a:r>
          </a:p>
        </p:txBody>
      </p:sp>
      <p:sp>
        <p:nvSpPr>
          <p:cNvPr id="8" name="Rectangle 7"/>
          <p:cNvSpPr/>
          <p:nvPr/>
        </p:nvSpPr>
        <p:spPr>
          <a:xfrm>
            <a:off x="4836840" y="4296439"/>
            <a:ext cx="17281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AU" sz="2800" dirty="0"/>
              <a:t>NRA</a:t>
            </a:r>
            <a:r>
              <a:rPr lang="en-AU" dirty="0"/>
              <a:t>  </a:t>
            </a:r>
          </a:p>
        </p:txBody>
      </p:sp>
      <p:pic>
        <p:nvPicPr>
          <p:cNvPr id="9" name="Picture 8">
            <a:extLst>
              <a:ext uri="{FF2B5EF4-FFF2-40B4-BE49-F238E27FC236}">
                <a16:creationId xmlns:a16="http://schemas.microsoft.com/office/drawing/2014/main" id="{E1CC4ACA-F5E3-42E8-ABE7-B2E7EE2A665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167503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lstStyle/>
          <a:p>
            <a:pPr algn="ctr"/>
            <a:r>
              <a:rPr lang="en-AU" dirty="0">
                <a:solidFill>
                  <a:schemeClr val="bg1"/>
                </a:solidFill>
              </a:rPr>
              <a:t>The Land Use Activity Agreement </a:t>
            </a:r>
          </a:p>
        </p:txBody>
      </p:sp>
      <p:sp>
        <p:nvSpPr>
          <p:cNvPr id="5" name="Slide Number Placeholder 4"/>
          <p:cNvSpPr>
            <a:spLocks noGrp="1"/>
          </p:cNvSpPr>
          <p:nvPr>
            <p:ph type="sldNum" sz="quarter" idx="12"/>
          </p:nvPr>
        </p:nvSpPr>
        <p:spPr/>
        <p:txBody>
          <a:bodyPr/>
          <a:lstStyle/>
          <a:p>
            <a:fld id="{B1B03286-66D5-43FB-A277-D51ADAD32112}" type="slidenum">
              <a:rPr lang="en-AU" smtClean="0"/>
              <a:t>31</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581893" y="4077072"/>
            <a:ext cx="8280920"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AU" dirty="0"/>
              <a:t>What is the LUAA?</a:t>
            </a:r>
          </a:p>
        </p:txBody>
      </p:sp>
      <p:sp>
        <p:nvSpPr>
          <p:cNvPr id="9" name="Rectangle 8"/>
          <p:cNvSpPr/>
          <p:nvPr/>
        </p:nvSpPr>
        <p:spPr>
          <a:xfrm>
            <a:off x="581893" y="4528257"/>
            <a:ext cx="8280920"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AU" sz="1600" dirty="0"/>
              <a:t>An agreement that governs all Land Use Activities that take place on Crown land, (replaces the Future Act regime). </a:t>
            </a:r>
          </a:p>
        </p:txBody>
      </p:sp>
      <p:sp>
        <p:nvSpPr>
          <p:cNvPr id="4" name="AutoShape 2" descr="Image result for mi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4" descr="Image result for min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AutoShape 6" descr="Image result for mini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6392" name="Picture 8" descr="Image result for mi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484784"/>
            <a:ext cx="3480537" cy="232035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81893" y="5194885"/>
            <a:ext cx="8280920"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AU" sz="1600" dirty="0"/>
              <a:t>The LUAA categorises Land Use Activities as:  Routine, Advisory, Negotiation A / B, or Agreement</a:t>
            </a:r>
          </a:p>
        </p:txBody>
      </p:sp>
      <p:sp>
        <p:nvSpPr>
          <p:cNvPr id="14" name="Rectangle 13"/>
          <p:cNvSpPr/>
          <p:nvPr/>
        </p:nvSpPr>
        <p:spPr>
          <a:xfrm>
            <a:off x="603355" y="5678356"/>
            <a:ext cx="8280920"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AU" sz="1600" dirty="0"/>
              <a:t>Depending on the category Traditional Owners receive different levels of rights and compensation </a:t>
            </a:r>
          </a:p>
        </p:txBody>
      </p:sp>
      <p:pic>
        <p:nvPicPr>
          <p:cNvPr id="15" name="Picture 14">
            <a:extLst>
              <a:ext uri="{FF2B5EF4-FFF2-40B4-BE49-F238E27FC236}">
                <a16:creationId xmlns:a16="http://schemas.microsoft.com/office/drawing/2014/main" id="{11BC2AFC-68BC-4824-85B9-99229A13E41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16350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normAutofit/>
          </a:bodyPr>
          <a:lstStyle/>
          <a:p>
            <a:pPr algn="ctr"/>
            <a:br>
              <a:rPr lang="en-AU" dirty="0"/>
            </a:br>
            <a:r>
              <a:rPr lang="en-AU" dirty="0">
                <a:solidFill>
                  <a:schemeClr val="bg1"/>
                </a:solidFill>
              </a:rPr>
              <a:t>Recap on the LUAA</a:t>
            </a:r>
          </a:p>
        </p:txBody>
      </p:sp>
      <p:sp>
        <p:nvSpPr>
          <p:cNvPr id="5" name="Slide Number Placeholder 4"/>
          <p:cNvSpPr>
            <a:spLocks noGrp="1"/>
          </p:cNvSpPr>
          <p:nvPr>
            <p:ph type="sldNum" sz="quarter" idx="12"/>
          </p:nvPr>
        </p:nvSpPr>
        <p:spPr/>
        <p:txBody>
          <a:bodyPr/>
          <a:lstStyle/>
          <a:p>
            <a:fld id="{B1B03286-66D5-43FB-A277-D51ADAD32112}" type="slidenum">
              <a:rPr lang="en-AU" smtClean="0"/>
              <a:t>32</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467544" y="1556792"/>
            <a:ext cx="828092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AU" dirty="0"/>
              <a:t>The Settlement Act deals with Land Use Activities in Part 4 of the Act. </a:t>
            </a:r>
          </a:p>
        </p:txBody>
      </p:sp>
      <p:sp>
        <p:nvSpPr>
          <p:cNvPr id="13" name="Rectangle 12"/>
          <p:cNvSpPr/>
          <p:nvPr/>
        </p:nvSpPr>
        <p:spPr>
          <a:xfrm>
            <a:off x="436396" y="2106523"/>
            <a:ext cx="831206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solidFill>
                  <a:prstClr val="black"/>
                </a:solidFill>
              </a:rPr>
              <a:t>Part 4 sets out all the basic rules for Land Use Activities, and the LUAA fills in the details. </a:t>
            </a:r>
            <a:endParaRPr lang="en-AU" dirty="0"/>
          </a:p>
        </p:txBody>
      </p:sp>
      <p:sp>
        <p:nvSpPr>
          <p:cNvPr id="14" name="Rectangle 13"/>
          <p:cNvSpPr/>
          <p:nvPr/>
        </p:nvSpPr>
        <p:spPr>
          <a:xfrm>
            <a:off x="479670" y="5614667"/>
            <a:ext cx="841281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dirty="0"/>
              <a:t>Once the category of the activity is determined, Part 4 sets out how it must be dealt with, for instance whether </a:t>
            </a:r>
            <a:r>
              <a:rPr lang="en-AU" b="1" u="sng" dirty="0"/>
              <a:t>notice</a:t>
            </a:r>
            <a:r>
              <a:rPr lang="en-AU" dirty="0"/>
              <a:t>, </a:t>
            </a:r>
            <a:r>
              <a:rPr lang="en-AU" b="1" u="sng" dirty="0"/>
              <a:t>negotiation</a:t>
            </a:r>
            <a:r>
              <a:rPr lang="en-AU" dirty="0"/>
              <a:t> or </a:t>
            </a:r>
            <a:r>
              <a:rPr lang="en-AU" b="1" u="sng" dirty="0"/>
              <a:t>consent </a:t>
            </a:r>
            <a:r>
              <a:rPr lang="en-AU" dirty="0"/>
              <a:t>is required (see sections 33, 35 and Division 3).   </a:t>
            </a:r>
          </a:p>
        </p:txBody>
      </p:sp>
      <p:sp>
        <p:nvSpPr>
          <p:cNvPr id="15" name="Rectangle 14"/>
          <p:cNvSpPr/>
          <p:nvPr/>
        </p:nvSpPr>
        <p:spPr>
          <a:xfrm>
            <a:off x="899592" y="2996952"/>
            <a:ext cx="784887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AU" b="1" dirty="0">
                <a:solidFill>
                  <a:prstClr val="black"/>
                </a:solidFill>
              </a:rPr>
              <a:t>Section 28</a:t>
            </a:r>
            <a:r>
              <a:rPr lang="en-AU" dirty="0">
                <a:solidFill>
                  <a:prstClr val="black"/>
                </a:solidFill>
              </a:rPr>
              <a:t>: defines what activities are Land Use Activities, and are therefore covered by the Settlement Act, and need to be dealt with in the LUAA;</a:t>
            </a:r>
          </a:p>
        </p:txBody>
      </p:sp>
      <p:sp>
        <p:nvSpPr>
          <p:cNvPr id="16" name="Rectangle 15"/>
          <p:cNvSpPr/>
          <p:nvPr/>
        </p:nvSpPr>
        <p:spPr>
          <a:xfrm>
            <a:off x="899592" y="3861048"/>
            <a:ext cx="784887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AU" b="1" dirty="0">
                <a:solidFill>
                  <a:prstClr val="black"/>
                </a:solidFill>
              </a:rPr>
              <a:t>Section 27</a:t>
            </a:r>
            <a:r>
              <a:rPr lang="en-AU" dirty="0">
                <a:solidFill>
                  <a:prstClr val="black"/>
                </a:solidFill>
              </a:rPr>
              <a:t>: establishes the five categories of Land Use Activities: Routine, Advisory, Negotiation Class A, Negotiation Class B, and Agreement Activity; and</a:t>
            </a:r>
          </a:p>
        </p:txBody>
      </p:sp>
      <p:sp>
        <p:nvSpPr>
          <p:cNvPr id="17" name="Rectangle 16"/>
          <p:cNvSpPr/>
          <p:nvPr/>
        </p:nvSpPr>
        <p:spPr>
          <a:xfrm>
            <a:off x="899592" y="4725144"/>
            <a:ext cx="784887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AU" b="1" dirty="0">
                <a:solidFill>
                  <a:prstClr val="black"/>
                </a:solidFill>
              </a:rPr>
              <a:t>Section 32</a:t>
            </a:r>
            <a:r>
              <a:rPr lang="en-AU" dirty="0">
                <a:solidFill>
                  <a:prstClr val="black"/>
                </a:solidFill>
              </a:rPr>
              <a:t>: requires that the LUAA must specify what Land Use Activities fit into which specific category (Routine, Advisory, and so on).</a:t>
            </a:r>
          </a:p>
        </p:txBody>
      </p:sp>
      <p:pic>
        <p:nvPicPr>
          <p:cNvPr id="12" name="Picture 11">
            <a:extLst>
              <a:ext uri="{FF2B5EF4-FFF2-40B4-BE49-F238E27FC236}">
                <a16:creationId xmlns:a16="http://schemas.microsoft.com/office/drawing/2014/main" id="{BE45C8A3-E107-4D85-B434-98B46BB19BD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420454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normAutofit/>
          </a:bodyPr>
          <a:lstStyle/>
          <a:p>
            <a:pPr algn="ctr"/>
            <a:br>
              <a:rPr lang="en-AU" dirty="0"/>
            </a:br>
            <a:r>
              <a:rPr lang="en-AU" dirty="0">
                <a:solidFill>
                  <a:schemeClr val="bg1"/>
                </a:solidFill>
              </a:rPr>
              <a:t>Section 28: What is a “Land Use Activity” ?</a:t>
            </a:r>
          </a:p>
        </p:txBody>
      </p:sp>
      <p:sp>
        <p:nvSpPr>
          <p:cNvPr id="5" name="Slide Number Placeholder 4"/>
          <p:cNvSpPr>
            <a:spLocks noGrp="1"/>
          </p:cNvSpPr>
          <p:nvPr>
            <p:ph type="sldNum" sz="quarter" idx="12"/>
          </p:nvPr>
        </p:nvSpPr>
        <p:spPr/>
        <p:txBody>
          <a:bodyPr/>
          <a:lstStyle/>
          <a:p>
            <a:fld id="{B1B03286-66D5-43FB-A277-D51ADAD32112}" type="slidenum">
              <a:rPr lang="en-AU" smtClean="0"/>
              <a:t>33</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436396" y="1628800"/>
            <a:ext cx="773600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Section 28 sets out what is meant by the term “Land Use Activity”:</a:t>
            </a:r>
          </a:p>
        </p:txBody>
      </p:sp>
      <p:sp>
        <p:nvSpPr>
          <p:cNvPr id="9" name="Rectangle 8"/>
          <p:cNvSpPr/>
          <p:nvPr/>
        </p:nvSpPr>
        <p:spPr>
          <a:xfrm>
            <a:off x="251520" y="4207975"/>
            <a:ext cx="165783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AU" dirty="0">
                <a:solidFill>
                  <a:prstClr val="black"/>
                </a:solidFill>
              </a:rPr>
              <a:t>Works on land</a:t>
            </a:r>
          </a:p>
        </p:txBody>
      </p:sp>
      <p:sp>
        <p:nvSpPr>
          <p:cNvPr id="11" name="Rectangle 10"/>
          <p:cNvSpPr/>
          <p:nvPr/>
        </p:nvSpPr>
        <p:spPr>
          <a:xfrm>
            <a:off x="251520" y="2206788"/>
            <a:ext cx="1673433"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dirty="0"/>
              <a:t>Public Land Authorisations: </a:t>
            </a:r>
          </a:p>
        </p:txBody>
      </p:sp>
      <p:sp>
        <p:nvSpPr>
          <p:cNvPr id="12" name="Rectangle 11"/>
          <p:cNvSpPr/>
          <p:nvPr/>
        </p:nvSpPr>
        <p:spPr>
          <a:xfrm>
            <a:off x="235924" y="4785994"/>
            <a:ext cx="1673433"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AU" dirty="0"/>
              <a:t>Grants of freehold, and reservations </a:t>
            </a:r>
            <a:endParaRPr lang="en-AU" dirty="0">
              <a:solidFill>
                <a:prstClr val="black"/>
              </a:solidFill>
            </a:endParaRPr>
          </a:p>
        </p:txBody>
      </p:sp>
      <p:sp>
        <p:nvSpPr>
          <p:cNvPr id="14" name="Rectangle 13"/>
          <p:cNvSpPr/>
          <p:nvPr/>
        </p:nvSpPr>
        <p:spPr>
          <a:xfrm>
            <a:off x="1982894" y="5743119"/>
            <a:ext cx="6806146"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1"/>
            <a:r>
              <a:rPr lang="en-AU" dirty="0"/>
              <a:t>Timber release plans, management plans and work plans, Fisheries Authorisations, changes in the status of land under the </a:t>
            </a:r>
            <a:r>
              <a:rPr lang="en-AU" i="1" dirty="0"/>
              <a:t>Forests Act 1958 (Vic)</a:t>
            </a:r>
            <a:endParaRPr lang="en-AU" dirty="0"/>
          </a:p>
        </p:txBody>
      </p:sp>
      <p:sp>
        <p:nvSpPr>
          <p:cNvPr id="15" name="Rectangle 14"/>
          <p:cNvSpPr/>
          <p:nvPr/>
        </p:nvSpPr>
        <p:spPr>
          <a:xfrm>
            <a:off x="1973516" y="2201708"/>
            <a:ext cx="670294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The grant, amendment or variation of a </a:t>
            </a:r>
            <a:r>
              <a:rPr lang="en-AU" b="1" dirty="0"/>
              <a:t>Public Land Authorisation</a:t>
            </a:r>
            <a:r>
              <a:rPr lang="en-AU" dirty="0"/>
              <a:t> (i.e. a lease, licence or permit over Crown land). </a:t>
            </a:r>
          </a:p>
        </p:txBody>
      </p:sp>
      <p:sp>
        <p:nvSpPr>
          <p:cNvPr id="16" name="Rectangle 15"/>
          <p:cNvSpPr/>
          <p:nvPr/>
        </p:nvSpPr>
        <p:spPr>
          <a:xfrm>
            <a:off x="1973516" y="3008031"/>
            <a:ext cx="670294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The grant, amendment or variation of </a:t>
            </a:r>
            <a:r>
              <a:rPr lang="en-AU" b="1" dirty="0"/>
              <a:t>Earth Resource or Infrastructure Authorisation </a:t>
            </a:r>
            <a:r>
              <a:rPr lang="en-AU" dirty="0"/>
              <a:t>(i.e. an exploration licence, petroleum licence, mining lease, production license, pipeline permit, etc.) </a:t>
            </a:r>
          </a:p>
        </p:txBody>
      </p:sp>
      <p:sp>
        <p:nvSpPr>
          <p:cNvPr id="17" name="Rectangle 16"/>
          <p:cNvSpPr/>
          <p:nvPr/>
        </p:nvSpPr>
        <p:spPr>
          <a:xfrm>
            <a:off x="235924" y="3005519"/>
            <a:ext cx="1673433"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dirty="0"/>
              <a:t>Earth Resource Infrastructure Authorisation: </a:t>
            </a:r>
          </a:p>
        </p:txBody>
      </p:sp>
      <p:sp>
        <p:nvSpPr>
          <p:cNvPr id="18" name="Rectangle 17"/>
          <p:cNvSpPr/>
          <p:nvPr/>
        </p:nvSpPr>
        <p:spPr>
          <a:xfrm>
            <a:off x="1973516" y="4069475"/>
            <a:ext cx="670294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The clearing, controlled burning, carrying out of works or revegetation of Crown land. </a:t>
            </a:r>
          </a:p>
        </p:txBody>
      </p:sp>
      <p:sp>
        <p:nvSpPr>
          <p:cNvPr id="20" name="Rectangle 19"/>
          <p:cNvSpPr/>
          <p:nvPr/>
        </p:nvSpPr>
        <p:spPr>
          <a:xfrm>
            <a:off x="1973516" y="4924493"/>
            <a:ext cx="670294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Selling Crown land, or grant, amending or varying reservations over Crown land.</a:t>
            </a:r>
          </a:p>
        </p:txBody>
      </p:sp>
      <p:sp>
        <p:nvSpPr>
          <p:cNvPr id="21" name="Rectangle 20"/>
          <p:cNvSpPr/>
          <p:nvPr/>
        </p:nvSpPr>
        <p:spPr>
          <a:xfrm>
            <a:off x="243721" y="5849096"/>
            <a:ext cx="165783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AU" dirty="0">
                <a:solidFill>
                  <a:prstClr val="black"/>
                </a:solidFill>
              </a:rPr>
              <a:t>Other stuff: </a:t>
            </a:r>
          </a:p>
        </p:txBody>
      </p:sp>
      <p:pic>
        <p:nvPicPr>
          <p:cNvPr id="19" name="Picture 18">
            <a:extLst>
              <a:ext uri="{FF2B5EF4-FFF2-40B4-BE49-F238E27FC236}">
                <a16:creationId xmlns:a16="http://schemas.microsoft.com/office/drawing/2014/main" id="{B937D815-17F1-416A-872D-1FDB11CB249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401235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5" grpId="0" animBg="1"/>
      <p:bldP spid="16" grpId="0" animBg="1"/>
      <p:bldP spid="17" grpId="0" animBg="1"/>
      <p:bldP spid="18" grpId="0" animBg="1"/>
      <p:bldP spid="20"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normAutofit fontScale="90000"/>
          </a:bodyPr>
          <a:lstStyle/>
          <a:p>
            <a:pPr algn="ctr"/>
            <a:br>
              <a:rPr lang="en-AU" dirty="0"/>
            </a:br>
            <a:r>
              <a:rPr lang="en-AU" dirty="0">
                <a:solidFill>
                  <a:schemeClr val="bg1"/>
                </a:solidFill>
              </a:rPr>
              <a:t>Section 27: What are the categories of Land Use Activity ?</a:t>
            </a:r>
          </a:p>
        </p:txBody>
      </p:sp>
      <p:sp>
        <p:nvSpPr>
          <p:cNvPr id="5" name="Slide Number Placeholder 4"/>
          <p:cNvSpPr>
            <a:spLocks noGrp="1"/>
          </p:cNvSpPr>
          <p:nvPr>
            <p:ph type="sldNum" sz="quarter" idx="12"/>
          </p:nvPr>
        </p:nvSpPr>
        <p:spPr/>
        <p:txBody>
          <a:bodyPr/>
          <a:lstStyle/>
          <a:p>
            <a:fld id="{B1B03286-66D5-43FB-A277-D51ADAD32112}" type="slidenum">
              <a:rPr lang="en-AU" smtClean="0"/>
              <a:t>34</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440825" y="1444134"/>
            <a:ext cx="816805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Section 27 tells is there are </a:t>
            </a:r>
            <a:r>
              <a:rPr lang="en-AU" b="1" dirty="0"/>
              <a:t>5 categories </a:t>
            </a:r>
            <a:r>
              <a:rPr lang="en-AU" dirty="0"/>
              <a:t>of Land Use Activity:</a:t>
            </a:r>
          </a:p>
        </p:txBody>
      </p:sp>
      <p:sp>
        <p:nvSpPr>
          <p:cNvPr id="9" name="Rectangle 8"/>
          <p:cNvSpPr/>
          <p:nvPr/>
        </p:nvSpPr>
        <p:spPr>
          <a:xfrm>
            <a:off x="3935522" y="3930256"/>
            <a:ext cx="165783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AU" dirty="0">
                <a:solidFill>
                  <a:prstClr val="black"/>
                </a:solidFill>
              </a:rPr>
              <a:t>Negotiation A</a:t>
            </a:r>
          </a:p>
        </p:txBody>
      </p:sp>
      <p:sp>
        <p:nvSpPr>
          <p:cNvPr id="11" name="Rectangle 10"/>
          <p:cNvSpPr/>
          <p:nvPr/>
        </p:nvSpPr>
        <p:spPr>
          <a:xfrm>
            <a:off x="235924" y="3933056"/>
            <a:ext cx="167343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dirty="0"/>
              <a:t>Routine </a:t>
            </a:r>
          </a:p>
        </p:txBody>
      </p:sp>
      <p:sp>
        <p:nvSpPr>
          <p:cNvPr id="15" name="Rectangle 14"/>
          <p:cNvSpPr/>
          <p:nvPr/>
        </p:nvSpPr>
        <p:spPr>
          <a:xfrm>
            <a:off x="2111174" y="4471952"/>
            <a:ext cx="1673433"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Obligation to provide notice and allow 28 days for comment. </a:t>
            </a:r>
          </a:p>
        </p:txBody>
      </p:sp>
      <p:sp>
        <p:nvSpPr>
          <p:cNvPr id="16" name="Rectangle 15"/>
          <p:cNvSpPr/>
          <p:nvPr/>
        </p:nvSpPr>
        <p:spPr>
          <a:xfrm>
            <a:off x="220328" y="4421999"/>
            <a:ext cx="1689029"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No obligation to notify. </a:t>
            </a:r>
          </a:p>
        </p:txBody>
      </p:sp>
      <p:sp>
        <p:nvSpPr>
          <p:cNvPr id="17" name="Rectangle 16"/>
          <p:cNvSpPr/>
          <p:nvPr/>
        </p:nvSpPr>
        <p:spPr>
          <a:xfrm>
            <a:off x="2111174" y="3930256"/>
            <a:ext cx="167343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dirty="0"/>
              <a:t>Advisory</a:t>
            </a:r>
          </a:p>
        </p:txBody>
      </p:sp>
      <p:sp>
        <p:nvSpPr>
          <p:cNvPr id="19" name="Rectangle 18"/>
          <p:cNvSpPr/>
          <p:nvPr/>
        </p:nvSpPr>
        <p:spPr>
          <a:xfrm>
            <a:off x="5716823" y="3942664"/>
            <a:ext cx="165783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AU" dirty="0">
                <a:solidFill>
                  <a:prstClr val="black"/>
                </a:solidFill>
              </a:rPr>
              <a:t>Negotiation B</a:t>
            </a:r>
          </a:p>
        </p:txBody>
      </p:sp>
      <p:sp>
        <p:nvSpPr>
          <p:cNvPr id="22" name="Rectangle 21"/>
          <p:cNvSpPr/>
          <p:nvPr/>
        </p:nvSpPr>
        <p:spPr>
          <a:xfrm>
            <a:off x="7538221" y="3933056"/>
            <a:ext cx="1498275"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AU" dirty="0">
                <a:solidFill>
                  <a:prstClr val="black"/>
                </a:solidFill>
              </a:rPr>
              <a:t>Agreement</a:t>
            </a:r>
          </a:p>
        </p:txBody>
      </p:sp>
      <p:sp>
        <p:nvSpPr>
          <p:cNvPr id="23" name="Rectangle 22"/>
          <p:cNvSpPr/>
          <p:nvPr/>
        </p:nvSpPr>
        <p:spPr>
          <a:xfrm>
            <a:off x="3935523" y="4471952"/>
            <a:ext cx="1673433"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Obligation to negotiate an agreement. </a:t>
            </a:r>
          </a:p>
        </p:txBody>
      </p:sp>
      <p:sp>
        <p:nvSpPr>
          <p:cNvPr id="24" name="Rectangle 23"/>
          <p:cNvSpPr/>
          <p:nvPr/>
        </p:nvSpPr>
        <p:spPr>
          <a:xfrm>
            <a:off x="5704230" y="4471952"/>
            <a:ext cx="1673433"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Obligation to negotiate an agreement. </a:t>
            </a:r>
          </a:p>
        </p:txBody>
      </p:sp>
      <p:sp>
        <p:nvSpPr>
          <p:cNvPr id="25" name="Rectangle 24"/>
          <p:cNvSpPr/>
          <p:nvPr/>
        </p:nvSpPr>
        <p:spPr>
          <a:xfrm>
            <a:off x="7583989" y="4421999"/>
            <a:ext cx="1452508"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Traditional Owners must consent for activity to go ahead. </a:t>
            </a:r>
          </a:p>
        </p:txBody>
      </p:sp>
      <p:sp>
        <p:nvSpPr>
          <p:cNvPr id="26" name="Rectangle 25"/>
          <p:cNvSpPr/>
          <p:nvPr/>
        </p:nvSpPr>
        <p:spPr>
          <a:xfrm>
            <a:off x="440825" y="1998501"/>
            <a:ext cx="817655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AU" dirty="0"/>
              <a:t>The LUAA then decides what specific Land Use Activity fits into which category. </a:t>
            </a:r>
          </a:p>
        </p:txBody>
      </p:sp>
      <p:sp>
        <p:nvSpPr>
          <p:cNvPr id="27" name="Rectangle 26"/>
          <p:cNvSpPr/>
          <p:nvPr/>
        </p:nvSpPr>
        <p:spPr>
          <a:xfrm>
            <a:off x="2751357" y="2559509"/>
            <a:ext cx="303758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dirty="0"/>
              <a:t>i.e. Public Land Authorisations</a:t>
            </a:r>
          </a:p>
        </p:txBody>
      </p:sp>
      <p:sp>
        <p:nvSpPr>
          <p:cNvPr id="29" name="Rectangle 28"/>
          <p:cNvSpPr/>
          <p:nvPr/>
        </p:nvSpPr>
        <p:spPr>
          <a:xfrm>
            <a:off x="587609" y="2928841"/>
            <a:ext cx="2674688"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Short term permit / lease </a:t>
            </a:r>
          </a:p>
        </p:txBody>
      </p:sp>
      <p:sp>
        <p:nvSpPr>
          <p:cNvPr id="30" name="Rectangle 29"/>
          <p:cNvSpPr/>
          <p:nvPr/>
        </p:nvSpPr>
        <p:spPr>
          <a:xfrm>
            <a:off x="3314342" y="2935893"/>
            <a:ext cx="2674688"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Medium term lease</a:t>
            </a:r>
          </a:p>
        </p:txBody>
      </p:sp>
      <p:sp>
        <p:nvSpPr>
          <p:cNvPr id="31" name="Rectangle 30"/>
          <p:cNvSpPr/>
          <p:nvPr/>
        </p:nvSpPr>
        <p:spPr>
          <a:xfrm>
            <a:off x="6058128" y="2935893"/>
            <a:ext cx="2674688"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Long term lease</a:t>
            </a:r>
          </a:p>
        </p:txBody>
      </p:sp>
      <p:cxnSp>
        <p:nvCxnSpPr>
          <p:cNvPr id="7" name="Straight Arrow Connector 6"/>
          <p:cNvCxnSpPr>
            <a:stCxn id="29" idx="2"/>
          </p:cNvCxnSpPr>
          <p:nvPr/>
        </p:nvCxnSpPr>
        <p:spPr>
          <a:xfrm flipH="1">
            <a:off x="1403648" y="3298173"/>
            <a:ext cx="521305" cy="5628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2078104" y="3298172"/>
            <a:ext cx="737146" cy="5628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flipH="1">
            <a:off x="3414218" y="3367381"/>
            <a:ext cx="521305" cy="5628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4618638" y="3367380"/>
            <a:ext cx="1537538" cy="49366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7538221" y="3370181"/>
            <a:ext cx="737146" cy="5628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H="1">
            <a:off x="5004048" y="3308969"/>
            <a:ext cx="1828389" cy="5520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3" name="Rectangle 32"/>
          <p:cNvSpPr/>
          <p:nvPr/>
        </p:nvSpPr>
        <p:spPr>
          <a:xfrm>
            <a:off x="3913003" y="5473004"/>
            <a:ext cx="1702874"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VCAT decides if it goes ahead, and payments &amp; conditions. </a:t>
            </a:r>
          </a:p>
        </p:txBody>
      </p:sp>
      <p:sp>
        <p:nvSpPr>
          <p:cNvPr id="37" name="Rectangle 36"/>
          <p:cNvSpPr/>
          <p:nvPr/>
        </p:nvSpPr>
        <p:spPr>
          <a:xfrm>
            <a:off x="5716823" y="5473004"/>
            <a:ext cx="1699493"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VCAT only to set payments &amp; conditions. </a:t>
            </a:r>
          </a:p>
        </p:txBody>
      </p:sp>
      <p:pic>
        <p:nvPicPr>
          <p:cNvPr id="38" name="Picture 37">
            <a:extLst>
              <a:ext uri="{FF2B5EF4-FFF2-40B4-BE49-F238E27FC236}">
                <a16:creationId xmlns:a16="http://schemas.microsoft.com/office/drawing/2014/main" id="{BBC7637B-055A-40AD-A643-CC08622D3AB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414059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1000"/>
                                        <p:tgtEl>
                                          <p:spTgt spid="27"/>
                                        </p:tgtEl>
                                      </p:cBhvr>
                                    </p:animEffect>
                                    <p:anim calcmode="lin" valueType="num">
                                      <p:cBhvr>
                                        <p:cTn id="79" dur="1000" fill="hold"/>
                                        <p:tgtEl>
                                          <p:spTgt spid="27"/>
                                        </p:tgtEl>
                                        <p:attrNameLst>
                                          <p:attrName>ppt_x</p:attrName>
                                        </p:attrNameLst>
                                      </p:cBhvr>
                                      <p:tavLst>
                                        <p:tav tm="0">
                                          <p:val>
                                            <p:strVal val="#ppt_x"/>
                                          </p:val>
                                        </p:tav>
                                        <p:tav tm="100000">
                                          <p:val>
                                            <p:strVal val="#ppt_x"/>
                                          </p:val>
                                        </p:tav>
                                      </p:tavLst>
                                    </p:anim>
                                    <p:anim calcmode="lin" valueType="num">
                                      <p:cBhvr>
                                        <p:cTn id="8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1000"/>
                                        <p:tgtEl>
                                          <p:spTgt spid="30"/>
                                        </p:tgtEl>
                                      </p:cBhvr>
                                    </p:animEffect>
                                    <p:anim calcmode="lin" valueType="num">
                                      <p:cBhvr>
                                        <p:cTn id="91" dur="1000" fill="hold"/>
                                        <p:tgtEl>
                                          <p:spTgt spid="30"/>
                                        </p:tgtEl>
                                        <p:attrNameLst>
                                          <p:attrName>ppt_x</p:attrName>
                                        </p:attrNameLst>
                                      </p:cBhvr>
                                      <p:tavLst>
                                        <p:tav tm="0">
                                          <p:val>
                                            <p:strVal val="#ppt_x"/>
                                          </p:val>
                                        </p:tav>
                                        <p:tav tm="100000">
                                          <p:val>
                                            <p:strVal val="#ppt_x"/>
                                          </p:val>
                                        </p:tav>
                                      </p:tavLst>
                                    </p:anim>
                                    <p:anim calcmode="lin" valueType="num">
                                      <p:cBhvr>
                                        <p:cTn id="92" dur="1000" fill="hold"/>
                                        <p:tgtEl>
                                          <p:spTgt spid="30"/>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1000"/>
                                        <p:tgtEl>
                                          <p:spTgt spid="31"/>
                                        </p:tgtEl>
                                      </p:cBhvr>
                                    </p:animEffect>
                                    <p:anim calcmode="lin" valueType="num">
                                      <p:cBhvr>
                                        <p:cTn id="96" dur="1000" fill="hold"/>
                                        <p:tgtEl>
                                          <p:spTgt spid="31"/>
                                        </p:tgtEl>
                                        <p:attrNameLst>
                                          <p:attrName>ppt_x</p:attrName>
                                        </p:attrNameLst>
                                      </p:cBhvr>
                                      <p:tavLst>
                                        <p:tav tm="0">
                                          <p:val>
                                            <p:strVal val="#ppt_x"/>
                                          </p:val>
                                        </p:tav>
                                        <p:tav tm="100000">
                                          <p:val>
                                            <p:strVal val="#ppt_x"/>
                                          </p:val>
                                        </p:tav>
                                      </p:tavLst>
                                    </p:anim>
                                    <p:anim calcmode="lin" valueType="num">
                                      <p:cBhvr>
                                        <p:cTn id="97" dur="1000" fill="hold"/>
                                        <p:tgtEl>
                                          <p:spTgt spid="31"/>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fade">
                                      <p:cBhvr>
                                        <p:cTn id="100" dur="1000"/>
                                        <p:tgtEl>
                                          <p:spTgt spid="7"/>
                                        </p:tgtEl>
                                      </p:cBhvr>
                                    </p:animEffect>
                                    <p:anim calcmode="lin" valueType="num">
                                      <p:cBhvr>
                                        <p:cTn id="101" dur="1000" fill="hold"/>
                                        <p:tgtEl>
                                          <p:spTgt spid="7"/>
                                        </p:tgtEl>
                                        <p:attrNameLst>
                                          <p:attrName>ppt_x</p:attrName>
                                        </p:attrNameLst>
                                      </p:cBhvr>
                                      <p:tavLst>
                                        <p:tav tm="0">
                                          <p:val>
                                            <p:strVal val="#ppt_x"/>
                                          </p:val>
                                        </p:tav>
                                        <p:tav tm="100000">
                                          <p:val>
                                            <p:strVal val="#ppt_x"/>
                                          </p:val>
                                        </p:tav>
                                      </p:tavLst>
                                    </p:anim>
                                    <p:anim calcmode="lin" valueType="num">
                                      <p:cBhvr>
                                        <p:cTn id="102" dur="1000" fill="hold"/>
                                        <p:tgtEl>
                                          <p:spTgt spid="7"/>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1000" fill="hold"/>
                                        <p:tgtEl>
                                          <p:spTgt spid="34"/>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1000"/>
                                        <p:tgtEl>
                                          <p:spTgt spid="35"/>
                                        </p:tgtEl>
                                      </p:cBhvr>
                                    </p:animEffect>
                                    <p:anim calcmode="lin" valueType="num">
                                      <p:cBhvr>
                                        <p:cTn id="116" dur="1000" fill="hold"/>
                                        <p:tgtEl>
                                          <p:spTgt spid="35"/>
                                        </p:tgtEl>
                                        <p:attrNameLst>
                                          <p:attrName>ppt_x</p:attrName>
                                        </p:attrNameLst>
                                      </p:cBhvr>
                                      <p:tavLst>
                                        <p:tav tm="0">
                                          <p:val>
                                            <p:strVal val="#ppt_x"/>
                                          </p:val>
                                        </p:tav>
                                        <p:tav tm="100000">
                                          <p:val>
                                            <p:strVal val="#ppt_x"/>
                                          </p:val>
                                        </p:tav>
                                      </p:tavLst>
                                    </p:anim>
                                    <p:anim calcmode="lin" valueType="num">
                                      <p:cBhvr>
                                        <p:cTn id="117" dur="1000" fill="hold"/>
                                        <p:tgtEl>
                                          <p:spTgt spid="35"/>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39"/>
                                        </p:tgtEl>
                                        <p:attrNameLst>
                                          <p:attrName>style.visibility</p:attrName>
                                        </p:attrNameLst>
                                      </p:cBhvr>
                                      <p:to>
                                        <p:strVal val="visible"/>
                                      </p:to>
                                    </p:set>
                                    <p:animEffect transition="in" filter="fade">
                                      <p:cBhvr>
                                        <p:cTn id="120" dur="1000"/>
                                        <p:tgtEl>
                                          <p:spTgt spid="39"/>
                                        </p:tgtEl>
                                      </p:cBhvr>
                                    </p:animEffect>
                                    <p:anim calcmode="lin" valueType="num">
                                      <p:cBhvr>
                                        <p:cTn id="121" dur="1000" fill="hold"/>
                                        <p:tgtEl>
                                          <p:spTgt spid="39"/>
                                        </p:tgtEl>
                                        <p:attrNameLst>
                                          <p:attrName>ppt_x</p:attrName>
                                        </p:attrNameLst>
                                      </p:cBhvr>
                                      <p:tavLst>
                                        <p:tav tm="0">
                                          <p:val>
                                            <p:strVal val="#ppt_x"/>
                                          </p:val>
                                        </p:tav>
                                        <p:tav tm="100000">
                                          <p:val>
                                            <p:strVal val="#ppt_x"/>
                                          </p:val>
                                        </p:tav>
                                      </p:tavLst>
                                    </p:anim>
                                    <p:anim calcmode="lin" valueType="num">
                                      <p:cBhvr>
                                        <p:cTn id="122" dur="1000" fill="hold"/>
                                        <p:tgtEl>
                                          <p:spTgt spid="39"/>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P spid="16" grpId="0" animBg="1"/>
      <p:bldP spid="17" grpId="0" animBg="1"/>
      <p:bldP spid="19" grpId="0" animBg="1"/>
      <p:bldP spid="22" grpId="0" animBg="1"/>
      <p:bldP spid="23" grpId="0" animBg="1"/>
      <p:bldP spid="24" grpId="0" animBg="1"/>
      <p:bldP spid="25" grpId="0" animBg="1"/>
      <p:bldP spid="26" grpId="0" animBg="1"/>
      <p:bldP spid="27" grpId="0" animBg="1"/>
      <p:bldP spid="29" grpId="0" animBg="1"/>
      <p:bldP spid="30" grpId="0" animBg="1"/>
      <p:bldP spid="31" grpId="0" animBg="1"/>
      <p:bldP spid="33" grpId="0" animBg="1"/>
      <p:bldP spid="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normAutofit fontScale="90000"/>
          </a:bodyPr>
          <a:lstStyle/>
          <a:p>
            <a:pPr algn="ctr"/>
            <a:br>
              <a:rPr lang="en-AU" dirty="0"/>
            </a:br>
            <a:r>
              <a:rPr lang="en-AU" dirty="0">
                <a:solidFill>
                  <a:schemeClr val="bg1"/>
                </a:solidFill>
              </a:rPr>
              <a:t>Role of the LUAA in the Settlement Act framework</a:t>
            </a:r>
          </a:p>
        </p:txBody>
      </p:sp>
      <p:sp>
        <p:nvSpPr>
          <p:cNvPr id="5" name="Slide Number Placeholder 4"/>
          <p:cNvSpPr>
            <a:spLocks noGrp="1"/>
          </p:cNvSpPr>
          <p:nvPr>
            <p:ph type="sldNum" sz="quarter" idx="12"/>
          </p:nvPr>
        </p:nvSpPr>
        <p:spPr/>
        <p:txBody>
          <a:bodyPr/>
          <a:lstStyle/>
          <a:p>
            <a:fld id="{B1B03286-66D5-43FB-A277-D51ADAD32112}" type="slidenum">
              <a:rPr lang="en-AU" smtClean="0"/>
              <a:t>35</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476402" y="1444550"/>
            <a:ext cx="773600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 Part 4 set all the things that may (or sometimes must) be included in a LUAA:</a:t>
            </a:r>
          </a:p>
        </p:txBody>
      </p:sp>
      <p:sp>
        <p:nvSpPr>
          <p:cNvPr id="9" name="Rectangle 8"/>
          <p:cNvSpPr/>
          <p:nvPr/>
        </p:nvSpPr>
        <p:spPr>
          <a:xfrm>
            <a:off x="2495293" y="3653735"/>
            <a:ext cx="3748832"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AU" dirty="0">
                <a:solidFill>
                  <a:prstClr val="black"/>
                </a:solidFill>
              </a:rPr>
              <a:t>It may include standard conditions to apply to  Exploration Licences</a:t>
            </a:r>
          </a:p>
        </p:txBody>
      </p:sp>
      <p:sp>
        <p:nvSpPr>
          <p:cNvPr id="10" name="Rectangle 9"/>
          <p:cNvSpPr/>
          <p:nvPr/>
        </p:nvSpPr>
        <p:spPr>
          <a:xfrm>
            <a:off x="2457714" y="2019617"/>
            <a:ext cx="3748832"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solidFill>
                  <a:prstClr val="black"/>
                </a:solidFill>
              </a:rPr>
              <a:t>Which land will be covered by the LUAA, and which land is excluded. </a:t>
            </a:r>
            <a:endParaRPr lang="en-AU" dirty="0"/>
          </a:p>
        </p:txBody>
      </p:sp>
      <p:sp>
        <p:nvSpPr>
          <p:cNvPr id="11" name="Rectangle 10"/>
          <p:cNvSpPr/>
          <p:nvPr/>
        </p:nvSpPr>
        <p:spPr>
          <a:xfrm>
            <a:off x="2467426" y="2833832"/>
            <a:ext cx="3748832"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solidFill>
                  <a:prstClr val="black"/>
                </a:solidFill>
              </a:rPr>
              <a:t>What Land Use Activities fit into which category?  </a:t>
            </a:r>
            <a:endParaRPr lang="en-AU" dirty="0"/>
          </a:p>
        </p:txBody>
      </p:sp>
      <p:sp>
        <p:nvSpPr>
          <p:cNvPr id="12" name="Rectangle 11"/>
          <p:cNvSpPr/>
          <p:nvPr/>
        </p:nvSpPr>
        <p:spPr>
          <a:xfrm>
            <a:off x="2467425" y="4464126"/>
            <a:ext cx="3748833"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AU" dirty="0">
                <a:solidFill>
                  <a:prstClr val="black"/>
                </a:solidFill>
              </a:rPr>
              <a:t>Sets out basic requirement and info to be included in notifications. </a:t>
            </a:r>
          </a:p>
        </p:txBody>
      </p:sp>
      <p:sp>
        <p:nvSpPr>
          <p:cNvPr id="14" name="Rectangle 13"/>
          <p:cNvSpPr/>
          <p:nvPr/>
        </p:nvSpPr>
        <p:spPr>
          <a:xfrm>
            <a:off x="2495293" y="5177542"/>
            <a:ext cx="3748832"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AU" dirty="0">
                <a:solidFill>
                  <a:prstClr val="black"/>
                </a:solidFill>
              </a:rPr>
              <a:t>a process for dealing with multiple activities arising from a single project. </a:t>
            </a:r>
          </a:p>
        </p:txBody>
      </p:sp>
      <p:sp>
        <p:nvSpPr>
          <p:cNvPr id="15" name="Rectangle 14"/>
          <p:cNvSpPr/>
          <p:nvPr/>
        </p:nvSpPr>
        <p:spPr>
          <a:xfrm>
            <a:off x="443425" y="1988840"/>
            <a:ext cx="1823628"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AU" sz="2000" b="1" dirty="0">
                <a:solidFill>
                  <a:prstClr val="black"/>
                </a:solidFill>
              </a:rPr>
              <a:t>Agreement Land</a:t>
            </a:r>
            <a:endParaRPr lang="en-AU" sz="2000" b="1" dirty="0"/>
          </a:p>
        </p:txBody>
      </p:sp>
      <p:sp>
        <p:nvSpPr>
          <p:cNvPr id="16" name="Rectangle 15"/>
          <p:cNvSpPr/>
          <p:nvPr/>
        </p:nvSpPr>
        <p:spPr>
          <a:xfrm>
            <a:off x="6363847" y="2009256"/>
            <a:ext cx="182362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AU" dirty="0">
                <a:solidFill>
                  <a:prstClr val="black"/>
                </a:solidFill>
              </a:rPr>
              <a:t>Schedule 2</a:t>
            </a:r>
          </a:p>
          <a:p>
            <a:r>
              <a:rPr lang="en-AU" dirty="0">
                <a:solidFill>
                  <a:prstClr val="black"/>
                </a:solidFill>
              </a:rPr>
              <a:t> </a:t>
            </a:r>
            <a:endParaRPr lang="en-AU" dirty="0"/>
          </a:p>
        </p:txBody>
      </p:sp>
      <p:sp>
        <p:nvSpPr>
          <p:cNvPr id="17" name="Rectangle 16"/>
          <p:cNvSpPr/>
          <p:nvPr/>
        </p:nvSpPr>
        <p:spPr>
          <a:xfrm>
            <a:off x="466928" y="2822381"/>
            <a:ext cx="1823628"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AU" sz="2000" b="1" dirty="0">
                <a:solidFill>
                  <a:prstClr val="black"/>
                </a:solidFill>
              </a:rPr>
              <a:t>Categorise LUAs</a:t>
            </a:r>
            <a:endParaRPr lang="en-AU" sz="2000" b="1" dirty="0"/>
          </a:p>
        </p:txBody>
      </p:sp>
      <p:sp>
        <p:nvSpPr>
          <p:cNvPr id="18" name="Rectangle 17"/>
          <p:cNvSpPr/>
          <p:nvPr/>
        </p:nvSpPr>
        <p:spPr>
          <a:xfrm>
            <a:off x="489007" y="3654218"/>
            <a:ext cx="1823628"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AU" sz="2000" b="1" dirty="0">
                <a:solidFill>
                  <a:prstClr val="black"/>
                </a:solidFill>
              </a:rPr>
              <a:t>Exploration conditions</a:t>
            </a:r>
            <a:endParaRPr lang="en-AU" sz="2000" b="1" dirty="0"/>
          </a:p>
        </p:txBody>
      </p:sp>
      <p:sp>
        <p:nvSpPr>
          <p:cNvPr id="19" name="Rectangle 18"/>
          <p:cNvSpPr/>
          <p:nvPr/>
        </p:nvSpPr>
        <p:spPr>
          <a:xfrm>
            <a:off x="6348772" y="2785960"/>
            <a:ext cx="182362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AU" dirty="0">
                <a:solidFill>
                  <a:prstClr val="black"/>
                </a:solidFill>
              </a:rPr>
              <a:t>Schedule 3</a:t>
            </a:r>
          </a:p>
          <a:p>
            <a:r>
              <a:rPr lang="en-AU" dirty="0">
                <a:solidFill>
                  <a:prstClr val="black"/>
                </a:solidFill>
              </a:rPr>
              <a:t> </a:t>
            </a:r>
            <a:endParaRPr lang="en-AU" dirty="0"/>
          </a:p>
        </p:txBody>
      </p:sp>
      <p:sp>
        <p:nvSpPr>
          <p:cNvPr id="20" name="Rectangle 19"/>
          <p:cNvSpPr/>
          <p:nvPr/>
        </p:nvSpPr>
        <p:spPr>
          <a:xfrm>
            <a:off x="6366274" y="3653734"/>
            <a:ext cx="182362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AU" dirty="0">
                <a:solidFill>
                  <a:prstClr val="black"/>
                </a:solidFill>
              </a:rPr>
              <a:t>Schedule 4</a:t>
            </a:r>
          </a:p>
          <a:p>
            <a:r>
              <a:rPr lang="en-AU" dirty="0">
                <a:solidFill>
                  <a:prstClr val="black"/>
                </a:solidFill>
              </a:rPr>
              <a:t> </a:t>
            </a:r>
            <a:endParaRPr lang="en-AU" dirty="0"/>
          </a:p>
        </p:txBody>
      </p:sp>
      <p:sp>
        <p:nvSpPr>
          <p:cNvPr id="21" name="Rectangle 20"/>
          <p:cNvSpPr/>
          <p:nvPr/>
        </p:nvSpPr>
        <p:spPr>
          <a:xfrm>
            <a:off x="516408" y="4464126"/>
            <a:ext cx="1823628"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AU" sz="2000" b="1" dirty="0">
                <a:solidFill>
                  <a:prstClr val="black"/>
                </a:solidFill>
              </a:rPr>
              <a:t>Advisory notifications</a:t>
            </a:r>
            <a:endParaRPr lang="en-AU" sz="2000" b="1" dirty="0"/>
          </a:p>
        </p:txBody>
      </p:sp>
      <p:sp>
        <p:nvSpPr>
          <p:cNvPr id="22" name="Rectangle 21"/>
          <p:cNvSpPr/>
          <p:nvPr/>
        </p:nvSpPr>
        <p:spPr>
          <a:xfrm>
            <a:off x="531362" y="5255011"/>
            <a:ext cx="1823628"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AU" sz="2000" b="1" dirty="0">
                <a:solidFill>
                  <a:prstClr val="black"/>
                </a:solidFill>
              </a:rPr>
              <a:t>Multiple LUAs</a:t>
            </a:r>
            <a:endParaRPr lang="en-AU" sz="2000" b="1" dirty="0"/>
          </a:p>
        </p:txBody>
      </p:sp>
      <p:sp>
        <p:nvSpPr>
          <p:cNvPr id="23" name="Rectangle 22"/>
          <p:cNvSpPr/>
          <p:nvPr/>
        </p:nvSpPr>
        <p:spPr>
          <a:xfrm>
            <a:off x="517740" y="5814504"/>
            <a:ext cx="1823628"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AU" sz="2000" b="1" dirty="0">
                <a:solidFill>
                  <a:prstClr val="black"/>
                </a:solidFill>
              </a:rPr>
              <a:t>Community Benefits</a:t>
            </a:r>
            <a:endParaRPr lang="en-AU" sz="2000" b="1" dirty="0"/>
          </a:p>
        </p:txBody>
      </p:sp>
      <p:sp>
        <p:nvSpPr>
          <p:cNvPr id="24" name="Rectangle 23"/>
          <p:cNvSpPr/>
          <p:nvPr/>
        </p:nvSpPr>
        <p:spPr>
          <a:xfrm>
            <a:off x="2469987" y="5883659"/>
            <a:ext cx="3748833"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AU" dirty="0">
                <a:solidFill>
                  <a:prstClr val="black"/>
                </a:solidFill>
              </a:rPr>
              <a:t>It may include the amounts of  Community Benefits payable by the State.</a:t>
            </a:r>
          </a:p>
        </p:txBody>
      </p:sp>
      <p:sp>
        <p:nvSpPr>
          <p:cNvPr id="25" name="Rectangle 24"/>
          <p:cNvSpPr/>
          <p:nvPr/>
        </p:nvSpPr>
        <p:spPr>
          <a:xfrm>
            <a:off x="6388778" y="4464125"/>
            <a:ext cx="182362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AU" dirty="0">
                <a:solidFill>
                  <a:prstClr val="black"/>
                </a:solidFill>
              </a:rPr>
              <a:t>Schedule 5</a:t>
            </a:r>
          </a:p>
          <a:p>
            <a:r>
              <a:rPr lang="en-AU" dirty="0">
                <a:solidFill>
                  <a:prstClr val="black"/>
                </a:solidFill>
              </a:rPr>
              <a:t> </a:t>
            </a:r>
            <a:endParaRPr lang="en-AU" dirty="0"/>
          </a:p>
        </p:txBody>
      </p:sp>
      <p:sp>
        <p:nvSpPr>
          <p:cNvPr id="26" name="Rectangle 25"/>
          <p:cNvSpPr/>
          <p:nvPr/>
        </p:nvSpPr>
        <p:spPr>
          <a:xfrm>
            <a:off x="6388778" y="5192896"/>
            <a:ext cx="182362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AU" dirty="0">
                <a:solidFill>
                  <a:prstClr val="black"/>
                </a:solidFill>
              </a:rPr>
              <a:t>Schedule 6</a:t>
            </a:r>
          </a:p>
          <a:p>
            <a:r>
              <a:rPr lang="en-AU" dirty="0">
                <a:solidFill>
                  <a:prstClr val="black"/>
                </a:solidFill>
              </a:rPr>
              <a:t> </a:t>
            </a:r>
            <a:endParaRPr lang="en-AU" dirty="0"/>
          </a:p>
        </p:txBody>
      </p:sp>
      <p:sp>
        <p:nvSpPr>
          <p:cNvPr id="27" name="Rectangle 26"/>
          <p:cNvSpPr/>
          <p:nvPr/>
        </p:nvSpPr>
        <p:spPr>
          <a:xfrm>
            <a:off x="6388778" y="6022158"/>
            <a:ext cx="182362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AU" dirty="0">
                <a:solidFill>
                  <a:prstClr val="black"/>
                </a:solidFill>
              </a:rPr>
              <a:t>Schedule 7</a:t>
            </a:r>
          </a:p>
          <a:p>
            <a:r>
              <a:rPr lang="en-AU" dirty="0">
                <a:solidFill>
                  <a:prstClr val="black"/>
                </a:solidFill>
              </a:rPr>
              <a:t> </a:t>
            </a:r>
            <a:endParaRPr lang="en-AU" dirty="0"/>
          </a:p>
        </p:txBody>
      </p:sp>
      <p:pic>
        <p:nvPicPr>
          <p:cNvPr id="28" name="Picture 27">
            <a:extLst>
              <a:ext uri="{FF2B5EF4-FFF2-40B4-BE49-F238E27FC236}">
                <a16:creationId xmlns:a16="http://schemas.microsoft.com/office/drawing/2014/main" id="{A75A95DC-2AF9-4DE3-BC04-D9C73D01D2E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166812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1000" fill="hold"/>
                                        <p:tgtEl>
                                          <p:spTgt spid="22"/>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1000"/>
                                        <p:tgtEl>
                                          <p:spTgt spid="14"/>
                                        </p:tgtEl>
                                      </p:cBhvr>
                                    </p:animEffect>
                                    <p:anim calcmode="lin" valueType="num">
                                      <p:cBhvr>
                                        <p:cTn id="81" dur="1000" fill="hold"/>
                                        <p:tgtEl>
                                          <p:spTgt spid="14"/>
                                        </p:tgtEl>
                                        <p:attrNameLst>
                                          <p:attrName>ppt_x</p:attrName>
                                        </p:attrNameLst>
                                      </p:cBhvr>
                                      <p:tavLst>
                                        <p:tav tm="0">
                                          <p:val>
                                            <p:strVal val="#ppt_x"/>
                                          </p:val>
                                        </p:tav>
                                        <p:tav tm="100000">
                                          <p:val>
                                            <p:strVal val="#ppt_x"/>
                                          </p:val>
                                        </p:tav>
                                      </p:tavLst>
                                    </p:anim>
                                    <p:anim calcmode="lin" valueType="num">
                                      <p:cBhvr>
                                        <p:cTn id="82" dur="1000" fill="hold"/>
                                        <p:tgtEl>
                                          <p:spTgt spid="1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1000"/>
                                        <p:tgtEl>
                                          <p:spTgt spid="26"/>
                                        </p:tgtEl>
                                      </p:cBhvr>
                                    </p:animEffect>
                                    <p:anim calcmode="lin" valueType="num">
                                      <p:cBhvr>
                                        <p:cTn id="86" dur="1000" fill="hold"/>
                                        <p:tgtEl>
                                          <p:spTgt spid="26"/>
                                        </p:tgtEl>
                                        <p:attrNameLst>
                                          <p:attrName>ppt_x</p:attrName>
                                        </p:attrNameLst>
                                      </p:cBhvr>
                                      <p:tavLst>
                                        <p:tav tm="0">
                                          <p:val>
                                            <p:strVal val="#ppt_x"/>
                                          </p:val>
                                        </p:tav>
                                        <p:tav tm="100000">
                                          <p:val>
                                            <p:strVal val="#ppt_x"/>
                                          </p:val>
                                        </p:tav>
                                      </p:tavLst>
                                    </p:anim>
                                    <p:anim calcmode="lin" valueType="num">
                                      <p:cBhvr>
                                        <p:cTn id="8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1000"/>
                                        <p:tgtEl>
                                          <p:spTgt spid="23"/>
                                        </p:tgtEl>
                                      </p:cBhvr>
                                    </p:animEffect>
                                    <p:anim calcmode="lin" valueType="num">
                                      <p:cBhvr>
                                        <p:cTn id="93" dur="1000" fill="hold"/>
                                        <p:tgtEl>
                                          <p:spTgt spid="23"/>
                                        </p:tgtEl>
                                        <p:attrNameLst>
                                          <p:attrName>ppt_x</p:attrName>
                                        </p:attrNameLst>
                                      </p:cBhvr>
                                      <p:tavLst>
                                        <p:tav tm="0">
                                          <p:val>
                                            <p:strVal val="#ppt_x"/>
                                          </p:val>
                                        </p:tav>
                                        <p:tav tm="100000">
                                          <p:val>
                                            <p:strVal val="#ppt_x"/>
                                          </p:val>
                                        </p:tav>
                                      </p:tavLst>
                                    </p:anim>
                                    <p:anim calcmode="lin" valueType="num">
                                      <p:cBhvr>
                                        <p:cTn id="94" dur="1000" fill="hold"/>
                                        <p:tgtEl>
                                          <p:spTgt spid="2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1000"/>
                                        <p:tgtEl>
                                          <p:spTgt spid="24"/>
                                        </p:tgtEl>
                                      </p:cBhvr>
                                    </p:animEffect>
                                    <p:anim calcmode="lin" valueType="num">
                                      <p:cBhvr>
                                        <p:cTn id="98" dur="1000" fill="hold"/>
                                        <p:tgtEl>
                                          <p:spTgt spid="24"/>
                                        </p:tgtEl>
                                        <p:attrNameLst>
                                          <p:attrName>ppt_x</p:attrName>
                                        </p:attrNameLst>
                                      </p:cBhvr>
                                      <p:tavLst>
                                        <p:tav tm="0">
                                          <p:val>
                                            <p:strVal val="#ppt_x"/>
                                          </p:val>
                                        </p:tav>
                                        <p:tav tm="100000">
                                          <p:val>
                                            <p:strVal val="#ppt_x"/>
                                          </p:val>
                                        </p:tav>
                                      </p:tavLst>
                                    </p:anim>
                                    <p:anim calcmode="lin" valueType="num">
                                      <p:cBhvr>
                                        <p:cTn id="99" dur="1000" fill="hold"/>
                                        <p:tgtEl>
                                          <p:spTgt spid="24"/>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1000"/>
                                        <p:tgtEl>
                                          <p:spTgt spid="27"/>
                                        </p:tgtEl>
                                      </p:cBhvr>
                                    </p:animEffect>
                                    <p:anim calcmode="lin" valueType="num">
                                      <p:cBhvr>
                                        <p:cTn id="103" dur="1000" fill="hold"/>
                                        <p:tgtEl>
                                          <p:spTgt spid="27"/>
                                        </p:tgtEl>
                                        <p:attrNameLst>
                                          <p:attrName>ppt_x</p:attrName>
                                        </p:attrNameLst>
                                      </p:cBhvr>
                                      <p:tavLst>
                                        <p:tav tm="0">
                                          <p:val>
                                            <p:strVal val="#ppt_x"/>
                                          </p:val>
                                        </p:tav>
                                        <p:tav tm="100000">
                                          <p:val>
                                            <p:strVal val="#ppt_x"/>
                                          </p:val>
                                        </p:tav>
                                      </p:tavLst>
                                    </p:anim>
                                    <p:anim calcmode="lin" valueType="num">
                                      <p:cBhvr>
                                        <p:cTn id="10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normAutofit/>
          </a:bodyPr>
          <a:lstStyle/>
          <a:p>
            <a:pPr algn="ctr"/>
            <a:br>
              <a:rPr lang="en-AU" dirty="0"/>
            </a:br>
            <a:r>
              <a:rPr lang="en-AU" dirty="0">
                <a:solidFill>
                  <a:schemeClr val="bg1"/>
                </a:solidFill>
              </a:rPr>
              <a:t>Template: LUAA</a:t>
            </a:r>
          </a:p>
        </p:txBody>
      </p:sp>
      <p:sp>
        <p:nvSpPr>
          <p:cNvPr id="5" name="Slide Number Placeholder 4"/>
          <p:cNvSpPr>
            <a:spLocks noGrp="1"/>
          </p:cNvSpPr>
          <p:nvPr>
            <p:ph type="sldNum" sz="quarter" idx="12"/>
          </p:nvPr>
        </p:nvSpPr>
        <p:spPr/>
        <p:txBody>
          <a:bodyPr/>
          <a:lstStyle/>
          <a:p>
            <a:fld id="{B1B03286-66D5-43FB-A277-D51ADAD32112}" type="slidenum">
              <a:rPr lang="en-AU" smtClean="0"/>
              <a:t>36</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436396" y="1628800"/>
            <a:ext cx="773600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So, what did we want to change? </a:t>
            </a:r>
          </a:p>
        </p:txBody>
      </p:sp>
      <p:sp>
        <p:nvSpPr>
          <p:cNvPr id="9" name="Rectangle 8"/>
          <p:cNvSpPr/>
          <p:nvPr/>
        </p:nvSpPr>
        <p:spPr>
          <a:xfrm>
            <a:off x="251520" y="4207975"/>
            <a:ext cx="165783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AU" dirty="0">
                <a:solidFill>
                  <a:prstClr val="black"/>
                </a:solidFill>
              </a:rPr>
              <a:t>Works on land:</a:t>
            </a:r>
          </a:p>
        </p:txBody>
      </p:sp>
      <p:sp>
        <p:nvSpPr>
          <p:cNvPr id="11" name="Rectangle 10"/>
          <p:cNvSpPr/>
          <p:nvPr/>
        </p:nvSpPr>
        <p:spPr>
          <a:xfrm>
            <a:off x="251520" y="2206788"/>
            <a:ext cx="1673433"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dirty="0"/>
              <a:t>Public Land Authorisations: </a:t>
            </a:r>
          </a:p>
        </p:txBody>
      </p:sp>
      <p:sp>
        <p:nvSpPr>
          <p:cNvPr id="12" name="Rectangle 11"/>
          <p:cNvSpPr/>
          <p:nvPr/>
        </p:nvSpPr>
        <p:spPr>
          <a:xfrm>
            <a:off x="228125" y="4938876"/>
            <a:ext cx="1673433"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AU" dirty="0"/>
              <a:t>Timber Release Plans:</a:t>
            </a:r>
            <a:endParaRPr lang="en-AU" dirty="0">
              <a:solidFill>
                <a:prstClr val="black"/>
              </a:solidFill>
            </a:endParaRPr>
          </a:p>
        </p:txBody>
      </p:sp>
      <p:sp>
        <p:nvSpPr>
          <p:cNvPr id="14" name="Rectangle 13"/>
          <p:cNvSpPr/>
          <p:nvPr/>
        </p:nvSpPr>
        <p:spPr>
          <a:xfrm>
            <a:off x="1973516" y="5855807"/>
            <a:ext cx="6806146"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742950" lvl="1" indent="-285750">
              <a:buFont typeface="Arial" panose="020B0604020202020204" pitchFamily="34" charset="0"/>
              <a:buChar char="•"/>
            </a:pPr>
            <a:r>
              <a:rPr lang="en-AU" dirty="0"/>
              <a:t>Adopt formulas put forward by FNLRS;</a:t>
            </a:r>
          </a:p>
          <a:p>
            <a:pPr marL="742950" lvl="1" indent="-285750">
              <a:buFont typeface="Arial" panose="020B0604020202020204" pitchFamily="34" charset="0"/>
              <a:buChar char="•"/>
            </a:pPr>
            <a:r>
              <a:rPr lang="en-AU" dirty="0" err="1"/>
              <a:t>Solatium</a:t>
            </a:r>
            <a:r>
              <a:rPr lang="en-AU" dirty="0"/>
              <a:t> to be assessed on a case by case basis.  </a:t>
            </a:r>
          </a:p>
        </p:txBody>
      </p:sp>
      <p:sp>
        <p:nvSpPr>
          <p:cNvPr id="15" name="Rectangle 14"/>
          <p:cNvSpPr/>
          <p:nvPr/>
        </p:nvSpPr>
        <p:spPr>
          <a:xfrm>
            <a:off x="1973516" y="2201708"/>
            <a:ext cx="670294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en-US" dirty="0"/>
              <a:t>Increase categories for all Commercial and Community Leases, Permits and Licenses.</a:t>
            </a:r>
          </a:p>
        </p:txBody>
      </p:sp>
      <p:sp>
        <p:nvSpPr>
          <p:cNvPr id="16" name="Rectangle 15"/>
          <p:cNvSpPr/>
          <p:nvPr/>
        </p:nvSpPr>
        <p:spPr>
          <a:xfrm>
            <a:off x="2000362" y="3094892"/>
            <a:ext cx="670294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en-AU" dirty="0"/>
              <a:t>Make fracking an ‘Agreement Activity’ subject to veto. </a:t>
            </a:r>
          </a:p>
          <a:p>
            <a:pPr marL="285750" indent="-285750">
              <a:buFont typeface="Arial" panose="020B0604020202020204" pitchFamily="34" charset="0"/>
              <a:buChar char="•"/>
            </a:pPr>
            <a:r>
              <a:rPr lang="en-US" dirty="0"/>
              <a:t>Require notice for the grant of any exploration licenses. </a:t>
            </a:r>
            <a:endParaRPr lang="en-AU" dirty="0"/>
          </a:p>
        </p:txBody>
      </p:sp>
      <p:sp>
        <p:nvSpPr>
          <p:cNvPr id="17" name="Rectangle 16"/>
          <p:cNvSpPr/>
          <p:nvPr/>
        </p:nvSpPr>
        <p:spPr>
          <a:xfrm>
            <a:off x="235924" y="3005519"/>
            <a:ext cx="1673433"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dirty="0"/>
              <a:t>Earth Resource Infrastructure Authorisation: </a:t>
            </a:r>
          </a:p>
        </p:txBody>
      </p:sp>
      <p:sp>
        <p:nvSpPr>
          <p:cNvPr id="18" name="Rectangle 17"/>
          <p:cNvSpPr/>
          <p:nvPr/>
        </p:nvSpPr>
        <p:spPr>
          <a:xfrm>
            <a:off x="1983860" y="4085466"/>
            <a:ext cx="670294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en-US" dirty="0"/>
              <a:t>Change ‘Major Public Works’ from Negotiation (Class B) to (Class A)</a:t>
            </a:r>
          </a:p>
          <a:p>
            <a:pPr marL="285750" indent="-285750">
              <a:buFont typeface="Arial" panose="020B0604020202020204" pitchFamily="34" charset="0"/>
              <a:buChar char="•"/>
            </a:pPr>
            <a:r>
              <a:rPr lang="en-US" dirty="0"/>
              <a:t>Change ‘</a:t>
            </a:r>
            <a:r>
              <a:rPr lang="en-AU" dirty="0"/>
              <a:t>Works on seabed, sand bypassing &amp; dredging’ to Advisory.</a:t>
            </a:r>
          </a:p>
        </p:txBody>
      </p:sp>
      <p:sp>
        <p:nvSpPr>
          <p:cNvPr id="20" name="Rectangle 19"/>
          <p:cNvSpPr/>
          <p:nvPr/>
        </p:nvSpPr>
        <p:spPr>
          <a:xfrm>
            <a:off x="2025119" y="4984004"/>
            <a:ext cx="670294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en-AU" dirty="0"/>
              <a:t>Change from Negotiation (Class A) to Agreement Activity  </a:t>
            </a:r>
          </a:p>
        </p:txBody>
      </p:sp>
      <p:sp>
        <p:nvSpPr>
          <p:cNvPr id="21" name="Rectangle 20"/>
          <p:cNvSpPr/>
          <p:nvPr/>
        </p:nvSpPr>
        <p:spPr>
          <a:xfrm>
            <a:off x="243721" y="5849096"/>
            <a:ext cx="1657837"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AU" dirty="0">
                <a:solidFill>
                  <a:prstClr val="black"/>
                </a:solidFill>
              </a:rPr>
              <a:t>Community Benefits: </a:t>
            </a:r>
          </a:p>
        </p:txBody>
      </p:sp>
      <p:pic>
        <p:nvPicPr>
          <p:cNvPr id="19" name="Picture 18">
            <a:extLst>
              <a:ext uri="{FF2B5EF4-FFF2-40B4-BE49-F238E27FC236}">
                <a16:creationId xmlns:a16="http://schemas.microsoft.com/office/drawing/2014/main" id="{CC8D5044-7475-4228-882F-B75093EC4ED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351757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5" grpId="0" animBg="1"/>
      <p:bldP spid="16" grpId="0" animBg="1"/>
      <p:bldP spid="17" grpId="0" animBg="1"/>
      <p:bldP spid="18" grpId="0" animBg="1"/>
      <p:bldP spid="20"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normAutofit/>
          </a:bodyPr>
          <a:lstStyle/>
          <a:p>
            <a:pPr algn="ctr"/>
            <a:r>
              <a:rPr lang="en-AU" dirty="0">
                <a:solidFill>
                  <a:schemeClr val="bg1"/>
                </a:solidFill>
              </a:rPr>
              <a:t>Template: LUAA</a:t>
            </a:r>
          </a:p>
        </p:txBody>
      </p:sp>
      <p:sp>
        <p:nvSpPr>
          <p:cNvPr id="5" name="Slide Number Placeholder 4"/>
          <p:cNvSpPr>
            <a:spLocks noGrp="1"/>
          </p:cNvSpPr>
          <p:nvPr>
            <p:ph type="sldNum" sz="quarter" idx="12"/>
          </p:nvPr>
        </p:nvSpPr>
        <p:spPr/>
        <p:txBody>
          <a:bodyPr/>
          <a:lstStyle/>
          <a:p>
            <a:fld id="{B1B03286-66D5-43FB-A277-D51ADAD32112}" type="slidenum">
              <a:rPr lang="en-AU" smtClean="0"/>
              <a:t>37</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418484" y="1628800"/>
            <a:ext cx="773600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What else did we want?</a:t>
            </a:r>
          </a:p>
        </p:txBody>
      </p:sp>
      <p:sp>
        <p:nvSpPr>
          <p:cNvPr id="11" name="Rectangle 10"/>
          <p:cNvSpPr/>
          <p:nvPr/>
        </p:nvSpPr>
        <p:spPr>
          <a:xfrm>
            <a:off x="251520" y="2206788"/>
            <a:ext cx="1673433"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dirty="0"/>
              <a:t>Better Communication </a:t>
            </a:r>
          </a:p>
        </p:txBody>
      </p:sp>
      <p:sp>
        <p:nvSpPr>
          <p:cNvPr id="14" name="Rectangle 13"/>
          <p:cNvSpPr/>
          <p:nvPr/>
        </p:nvSpPr>
        <p:spPr>
          <a:xfrm>
            <a:off x="2099438" y="5399884"/>
            <a:ext cx="6806146"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Where a limited number of licences may be granted for a particular commercial activity (for instance within a National Park) a certain number should be withheld, and allocated to Traditional Owners. </a:t>
            </a:r>
          </a:p>
        </p:txBody>
      </p:sp>
      <p:sp>
        <p:nvSpPr>
          <p:cNvPr id="15" name="Rectangle 14"/>
          <p:cNvSpPr/>
          <p:nvPr/>
        </p:nvSpPr>
        <p:spPr>
          <a:xfrm>
            <a:off x="1973516" y="2201708"/>
            <a:ext cx="670294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anose="020B0604020202020204" pitchFamily="34" charset="0"/>
              <a:buChar char="•"/>
            </a:pPr>
            <a:r>
              <a:rPr lang="en-AU" dirty="0"/>
              <a:t>Better and more accessible explanatory material is prepared with respect to the LUAA. </a:t>
            </a:r>
            <a:endParaRPr lang="en-US" dirty="0"/>
          </a:p>
        </p:txBody>
      </p:sp>
      <p:sp>
        <p:nvSpPr>
          <p:cNvPr id="16" name="Rectangle 15"/>
          <p:cNvSpPr/>
          <p:nvPr/>
        </p:nvSpPr>
        <p:spPr>
          <a:xfrm>
            <a:off x="2076722" y="3069233"/>
            <a:ext cx="6702940"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The State to ensure better compliance:  </a:t>
            </a:r>
          </a:p>
          <a:p>
            <a:pPr marL="285750" indent="-285750">
              <a:buFont typeface="Arial" panose="020B0604020202020204" pitchFamily="34" charset="0"/>
              <a:buChar char="•"/>
            </a:pPr>
            <a:r>
              <a:rPr lang="en-US" dirty="0"/>
              <a:t>More funding to TO’s to monitor and enforce; </a:t>
            </a:r>
          </a:p>
          <a:p>
            <a:pPr marL="285750" indent="-285750">
              <a:buFont typeface="Arial" panose="020B0604020202020204" pitchFamily="34" charset="0"/>
              <a:buChar char="•"/>
            </a:pPr>
            <a:r>
              <a:rPr lang="en-US" dirty="0"/>
              <a:t>More training &amp; education for State &amp; Local Government officers;</a:t>
            </a:r>
          </a:p>
          <a:p>
            <a:pPr marL="285750" indent="-285750">
              <a:buFont typeface="Arial" panose="020B0604020202020204" pitchFamily="34" charset="0"/>
              <a:buChar char="•"/>
            </a:pPr>
            <a:r>
              <a:rPr lang="en-US" dirty="0"/>
              <a:t>Alternate enforcement regime (fines?)</a:t>
            </a:r>
          </a:p>
          <a:p>
            <a:pPr marL="285750" indent="-285750">
              <a:buFont typeface="Arial" panose="020B0604020202020204" pitchFamily="34" charset="0"/>
              <a:buChar char="•"/>
            </a:pPr>
            <a:r>
              <a:rPr lang="en-US" dirty="0"/>
              <a:t>For exploration license make compliance with </a:t>
            </a:r>
            <a:r>
              <a:rPr lang="en-US" dirty="0" err="1"/>
              <a:t>Sch</a:t>
            </a:r>
            <a:r>
              <a:rPr lang="en-US" dirty="0"/>
              <a:t> 4 a license condition. </a:t>
            </a:r>
          </a:p>
          <a:p>
            <a:pPr marL="285750" indent="-285750">
              <a:buFont typeface="Arial" panose="020B0604020202020204" pitchFamily="34" charset="0"/>
              <a:buChar char="•"/>
            </a:pPr>
            <a:endParaRPr lang="en-AU" dirty="0"/>
          </a:p>
        </p:txBody>
      </p:sp>
      <p:sp>
        <p:nvSpPr>
          <p:cNvPr id="17" name="Rectangle 16"/>
          <p:cNvSpPr/>
          <p:nvPr/>
        </p:nvSpPr>
        <p:spPr>
          <a:xfrm>
            <a:off x="243721" y="3129945"/>
            <a:ext cx="167343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dirty="0"/>
              <a:t>Compliance </a:t>
            </a:r>
          </a:p>
        </p:txBody>
      </p:sp>
      <p:sp>
        <p:nvSpPr>
          <p:cNvPr id="21" name="Rectangle 20"/>
          <p:cNvSpPr/>
          <p:nvPr/>
        </p:nvSpPr>
        <p:spPr>
          <a:xfrm>
            <a:off x="300693" y="5378070"/>
            <a:ext cx="1657837"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AU" dirty="0">
                <a:solidFill>
                  <a:prstClr val="black"/>
                </a:solidFill>
              </a:rPr>
              <a:t>Reserved TO licences </a:t>
            </a:r>
          </a:p>
        </p:txBody>
      </p:sp>
      <p:pic>
        <p:nvPicPr>
          <p:cNvPr id="13" name="Picture 12">
            <a:extLst>
              <a:ext uri="{FF2B5EF4-FFF2-40B4-BE49-F238E27FC236}">
                <a16:creationId xmlns:a16="http://schemas.microsoft.com/office/drawing/2014/main" id="{762A3E01-9724-4316-931D-DD761BA8765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29327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normAutofit/>
          </a:bodyPr>
          <a:lstStyle/>
          <a:p>
            <a:pPr algn="ctr"/>
            <a:br>
              <a:rPr lang="en-AU" dirty="0"/>
            </a:br>
            <a:r>
              <a:rPr lang="en-AU" dirty="0">
                <a:solidFill>
                  <a:schemeClr val="bg1"/>
                </a:solidFill>
              </a:rPr>
              <a:t>A closer look at Public Land Authorisations</a:t>
            </a:r>
          </a:p>
        </p:txBody>
      </p:sp>
      <p:sp>
        <p:nvSpPr>
          <p:cNvPr id="5" name="Slide Number Placeholder 4"/>
          <p:cNvSpPr>
            <a:spLocks noGrp="1"/>
          </p:cNvSpPr>
          <p:nvPr>
            <p:ph type="sldNum" sz="quarter" idx="12"/>
          </p:nvPr>
        </p:nvSpPr>
        <p:spPr/>
        <p:txBody>
          <a:bodyPr/>
          <a:lstStyle/>
          <a:p>
            <a:fld id="{B1B03286-66D5-43FB-A277-D51ADAD32112}" type="slidenum">
              <a:rPr lang="en-AU" smtClean="0"/>
              <a:t>38</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259632" y="2996952"/>
            <a:ext cx="633441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AU" dirty="0"/>
              <a:t>Public Land Authorisations </a:t>
            </a:r>
          </a:p>
        </p:txBody>
      </p:sp>
      <p:pic>
        <p:nvPicPr>
          <p:cNvPr id="7" name="Picture 6">
            <a:extLst>
              <a:ext uri="{FF2B5EF4-FFF2-40B4-BE49-F238E27FC236}">
                <a16:creationId xmlns:a16="http://schemas.microsoft.com/office/drawing/2014/main" id="{17D919FC-ECB3-4A15-A3BF-ACD907CB0BB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70716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903309"/>
          </a:xfrm>
          <a:solidFill>
            <a:schemeClr val="accent2"/>
          </a:solidFill>
        </p:spPr>
        <p:txBody>
          <a:bodyPr>
            <a:normAutofit fontScale="90000"/>
          </a:bodyPr>
          <a:lstStyle/>
          <a:p>
            <a:pPr algn="ctr"/>
            <a:br>
              <a:rPr lang="en-AU" dirty="0"/>
            </a:br>
            <a:r>
              <a:rPr lang="en-AU" dirty="0">
                <a:solidFill>
                  <a:schemeClr val="bg1"/>
                </a:solidFill>
              </a:rPr>
              <a:t>Public Land Authorisations</a:t>
            </a:r>
          </a:p>
        </p:txBody>
      </p:sp>
      <p:sp>
        <p:nvSpPr>
          <p:cNvPr id="5" name="Slide Number Placeholder 4"/>
          <p:cNvSpPr>
            <a:spLocks noGrp="1"/>
          </p:cNvSpPr>
          <p:nvPr>
            <p:ph type="sldNum" sz="quarter" idx="12"/>
          </p:nvPr>
        </p:nvSpPr>
        <p:spPr/>
        <p:txBody>
          <a:bodyPr/>
          <a:lstStyle/>
          <a:p>
            <a:fld id="{B1B03286-66D5-43FB-A277-D51ADAD32112}" type="slidenum">
              <a:rPr lang="en-AU" smtClean="0"/>
              <a:t>39</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456951" y="2111235"/>
            <a:ext cx="8140318" cy="116955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AU" sz="1400" dirty="0"/>
              <a:t>Specifically, a Public Land Authorisation is a </a:t>
            </a:r>
            <a:r>
              <a:rPr lang="en-AU" sz="1400" b="1" dirty="0"/>
              <a:t>lease</a:t>
            </a:r>
            <a:r>
              <a:rPr lang="en-AU" sz="1400" dirty="0"/>
              <a:t>, </a:t>
            </a:r>
            <a:r>
              <a:rPr lang="en-AU" sz="1400" b="1" dirty="0"/>
              <a:t>licence</a:t>
            </a:r>
            <a:r>
              <a:rPr lang="en-AU" sz="1400" dirty="0"/>
              <a:t>, </a:t>
            </a:r>
            <a:r>
              <a:rPr lang="en-AU" sz="1400" b="1" dirty="0"/>
              <a:t>permit</a:t>
            </a:r>
            <a:r>
              <a:rPr lang="en-AU" sz="1400" dirty="0"/>
              <a:t> or </a:t>
            </a:r>
            <a:r>
              <a:rPr lang="en-AU" sz="1400" b="1" dirty="0"/>
              <a:t>authority</a:t>
            </a:r>
            <a:r>
              <a:rPr lang="en-AU" sz="1400" dirty="0"/>
              <a:t> under the  </a:t>
            </a:r>
            <a:r>
              <a:rPr lang="en-AU" sz="1400" i="1" dirty="0"/>
              <a:t>National Parks Act 1975; Crown Land (Reserves) Act 1978; Forests Act 1958 ; Land Act 1958; Water Act 1989 </a:t>
            </a:r>
            <a:r>
              <a:rPr lang="en-AU" sz="1400" dirty="0"/>
              <a:t>or</a:t>
            </a:r>
            <a:r>
              <a:rPr lang="en-AU" sz="1400" i="1" dirty="0"/>
              <a:t> Surf Lifesaving Association Act 1967. </a:t>
            </a:r>
            <a:r>
              <a:rPr lang="en-AU" sz="1400" dirty="0"/>
              <a:t>It also includes a tour operator licence under the</a:t>
            </a:r>
            <a:r>
              <a:rPr lang="en-AU" sz="1400" i="1" dirty="0"/>
              <a:t> Wildlife Act 1975 (Vic); </a:t>
            </a:r>
            <a:r>
              <a:rPr lang="en-AU" sz="1400" dirty="0"/>
              <a:t>a consent for use or development of coastal land under the </a:t>
            </a:r>
            <a:r>
              <a:rPr lang="en-AU" sz="1400" i="1" dirty="0"/>
              <a:t>Coastal Management Act 1995</a:t>
            </a:r>
            <a:r>
              <a:rPr lang="en-AU" sz="1400" dirty="0"/>
              <a:t>; and a Carbon Sequestration Agreement under the </a:t>
            </a:r>
            <a:r>
              <a:rPr lang="en-AU" sz="1400" i="1" dirty="0"/>
              <a:t>Climate Change Act 2010. </a:t>
            </a:r>
            <a:endParaRPr lang="en-AU" sz="1400" dirty="0"/>
          </a:p>
        </p:txBody>
      </p:sp>
      <p:sp>
        <p:nvSpPr>
          <p:cNvPr id="9" name="Rectangle 8"/>
          <p:cNvSpPr/>
          <p:nvPr/>
        </p:nvSpPr>
        <p:spPr>
          <a:xfrm>
            <a:off x="413793" y="3909531"/>
            <a:ext cx="8230473" cy="36933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AU" dirty="0"/>
              <a:t>Community Benefits are payable in accordance with Schedule 7.</a:t>
            </a:r>
          </a:p>
        </p:txBody>
      </p:sp>
      <p:sp>
        <p:nvSpPr>
          <p:cNvPr id="6" name="Rectangle 5"/>
          <p:cNvSpPr/>
          <p:nvPr/>
        </p:nvSpPr>
        <p:spPr>
          <a:xfrm>
            <a:off x="440011" y="4437112"/>
            <a:ext cx="6064289"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AU" b="1" dirty="0"/>
              <a:t>Leases</a:t>
            </a:r>
            <a:r>
              <a:rPr lang="en-AU" dirty="0"/>
              <a:t>, </a:t>
            </a:r>
            <a:r>
              <a:rPr lang="en-AU" b="1" dirty="0"/>
              <a:t>licences</a:t>
            </a:r>
            <a:r>
              <a:rPr lang="en-AU" dirty="0"/>
              <a:t>,  and </a:t>
            </a:r>
            <a:r>
              <a:rPr lang="en-AU" b="1" dirty="0"/>
              <a:t>permits </a:t>
            </a:r>
            <a:r>
              <a:rPr lang="en-AU" dirty="0"/>
              <a:t>are consider as either being for: </a:t>
            </a:r>
            <a:endParaRPr lang="en-GB" dirty="0"/>
          </a:p>
        </p:txBody>
      </p:sp>
      <p:sp>
        <p:nvSpPr>
          <p:cNvPr id="10" name="Rectangle 9"/>
          <p:cNvSpPr/>
          <p:nvPr/>
        </p:nvSpPr>
        <p:spPr>
          <a:xfrm>
            <a:off x="1187624" y="4912661"/>
            <a:ext cx="2412840"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AU" dirty="0"/>
              <a:t>a </a:t>
            </a:r>
            <a:r>
              <a:rPr lang="en-AU" b="1" dirty="0"/>
              <a:t>Community Purpose; </a:t>
            </a:r>
            <a:endParaRPr lang="en-GB" dirty="0"/>
          </a:p>
        </p:txBody>
      </p:sp>
      <p:sp>
        <p:nvSpPr>
          <p:cNvPr id="11" name="Rectangle 10"/>
          <p:cNvSpPr/>
          <p:nvPr/>
        </p:nvSpPr>
        <p:spPr>
          <a:xfrm>
            <a:off x="4881622" y="4912661"/>
            <a:ext cx="2550635"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AU" dirty="0"/>
              <a:t>a </a:t>
            </a:r>
            <a:r>
              <a:rPr lang="en-AU" b="1" dirty="0"/>
              <a:t>Commercial Purpose;  </a:t>
            </a:r>
            <a:endParaRPr lang="en-GB" dirty="0"/>
          </a:p>
        </p:txBody>
      </p:sp>
      <p:sp>
        <p:nvSpPr>
          <p:cNvPr id="12" name="Rectangle 11"/>
          <p:cNvSpPr/>
          <p:nvPr/>
        </p:nvSpPr>
        <p:spPr>
          <a:xfrm>
            <a:off x="456951" y="5595845"/>
            <a:ext cx="8472046"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b="1" dirty="0"/>
              <a:t>A lease</a:t>
            </a:r>
            <a:r>
              <a:rPr lang="en-AU" dirty="0"/>
              <a:t>, </a:t>
            </a:r>
            <a:r>
              <a:rPr lang="en-AU" b="1" dirty="0"/>
              <a:t>licence</a:t>
            </a:r>
            <a:r>
              <a:rPr lang="en-AU" dirty="0"/>
              <a:t>, or </a:t>
            </a:r>
            <a:r>
              <a:rPr lang="en-AU" b="1" dirty="0"/>
              <a:t>permit </a:t>
            </a:r>
            <a:r>
              <a:rPr lang="en-AU" dirty="0"/>
              <a:t>will be treated differently depending on whether it is for a Community or Commercial purpose.  </a:t>
            </a:r>
            <a:endParaRPr lang="en-GB" dirty="0"/>
          </a:p>
        </p:txBody>
      </p:sp>
      <p:sp>
        <p:nvSpPr>
          <p:cNvPr id="13" name="Rectangle 12"/>
          <p:cNvSpPr/>
          <p:nvPr/>
        </p:nvSpPr>
        <p:spPr>
          <a:xfrm>
            <a:off x="3923928" y="4912661"/>
            <a:ext cx="439544"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AU" dirty="0"/>
              <a:t>or </a:t>
            </a:r>
            <a:endParaRPr lang="en-GB" dirty="0"/>
          </a:p>
        </p:txBody>
      </p:sp>
      <p:sp>
        <p:nvSpPr>
          <p:cNvPr id="14" name="Rectangle 13"/>
          <p:cNvSpPr/>
          <p:nvPr/>
        </p:nvSpPr>
        <p:spPr>
          <a:xfrm>
            <a:off x="413794" y="1268760"/>
            <a:ext cx="8147215"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Most commonly, a Public Land Authorisation can be understood as a </a:t>
            </a:r>
            <a:r>
              <a:rPr lang="en-AU" b="1" dirty="0"/>
              <a:t>lease</a:t>
            </a:r>
            <a:r>
              <a:rPr lang="en-AU" dirty="0"/>
              <a:t>, </a:t>
            </a:r>
            <a:r>
              <a:rPr lang="en-AU" b="1" dirty="0"/>
              <a:t>licence</a:t>
            </a:r>
            <a:r>
              <a:rPr lang="en-AU" dirty="0"/>
              <a:t>, </a:t>
            </a:r>
            <a:r>
              <a:rPr lang="en-AU" b="1" dirty="0"/>
              <a:t>permit</a:t>
            </a:r>
            <a:r>
              <a:rPr lang="en-AU" dirty="0"/>
              <a:t> or </a:t>
            </a:r>
            <a:r>
              <a:rPr lang="en-AU" b="1" dirty="0"/>
              <a:t>authority</a:t>
            </a:r>
            <a:r>
              <a:rPr lang="en-AU" dirty="0"/>
              <a:t> over Crown land. </a:t>
            </a:r>
            <a:endParaRPr lang="en-GB" dirty="0"/>
          </a:p>
        </p:txBody>
      </p:sp>
      <p:sp>
        <p:nvSpPr>
          <p:cNvPr id="15" name="Rectangle 14"/>
          <p:cNvSpPr/>
          <p:nvPr/>
        </p:nvSpPr>
        <p:spPr>
          <a:xfrm>
            <a:off x="439571" y="3429026"/>
            <a:ext cx="8204696" cy="36933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The LUAA  applies to the grant, amendment or variation of a Public Land Authorisation</a:t>
            </a:r>
          </a:p>
        </p:txBody>
      </p:sp>
      <p:pic>
        <p:nvPicPr>
          <p:cNvPr id="16" name="Picture 15">
            <a:extLst>
              <a:ext uri="{FF2B5EF4-FFF2-40B4-BE49-F238E27FC236}">
                <a16:creationId xmlns:a16="http://schemas.microsoft.com/office/drawing/2014/main" id="{C1A212D6-544D-44F9-8446-84F2A5C2C01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146148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6" grpId="0" animBg="1"/>
      <p:bldP spid="10"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AU" dirty="0">
                <a:solidFill>
                  <a:schemeClr val="bg1"/>
                </a:solidFill>
              </a:rPr>
              <a:t>Background and purpose</a:t>
            </a:r>
          </a:p>
        </p:txBody>
      </p:sp>
      <p:sp>
        <p:nvSpPr>
          <p:cNvPr id="4" name="Date Placeholder 3"/>
          <p:cNvSpPr>
            <a:spLocks noGrp="1"/>
          </p:cNvSpPr>
          <p:nvPr>
            <p:ph type="dt" sz="half" idx="10"/>
          </p:nvPr>
        </p:nvSpPr>
        <p:spPr/>
        <p:txBody>
          <a:bodyPr/>
          <a:lstStyle/>
          <a:p>
            <a:r>
              <a:rPr lang="en-AU" dirty="0"/>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4</a:t>
            </a:fld>
            <a:endParaRPr lang="en-AU" dirty="0"/>
          </a:p>
        </p:txBody>
      </p:sp>
      <p:sp>
        <p:nvSpPr>
          <p:cNvPr id="6" name="Rectangle 5"/>
          <p:cNvSpPr/>
          <p:nvPr/>
        </p:nvSpPr>
        <p:spPr>
          <a:xfrm>
            <a:off x="431540" y="1599885"/>
            <a:ext cx="8280920"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AU" dirty="0"/>
              <a:t>Last year the State agreed to undertake the </a:t>
            </a:r>
            <a:r>
              <a:rPr lang="en-AU" b="1" dirty="0"/>
              <a:t>Template Review</a:t>
            </a:r>
            <a:r>
              <a:rPr lang="en-AU" dirty="0"/>
              <a:t>, being a review of the template agreements which underpin all Recognition and Settlement Agreements. </a:t>
            </a:r>
          </a:p>
        </p:txBody>
      </p:sp>
      <p:sp>
        <p:nvSpPr>
          <p:cNvPr id="7" name="Rectangle 6"/>
          <p:cNvSpPr/>
          <p:nvPr/>
        </p:nvSpPr>
        <p:spPr>
          <a:xfrm>
            <a:off x="6012160" y="6021288"/>
            <a:ext cx="273630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3"/>
          <p:cNvSpPr txBox="1">
            <a:spLocks noChangeArrowheads="1"/>
          </p:cNvSpPr>
          <p:nvPr/>
        </p:nvSpPr>
        <p:spPr>
          <a:xfrm>
            <a:off x="341463" y="3374420"/>
            <a:ext cx="8407001" cy="792089"/>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AU" dirty="0"/>
              <a:t>Standard legal agreements between the State of Victoria and the Traditional Owner group that document and record the terms of a settlement. </a:t>
            </a:r>
            <a:endParaRPr lang="en-GB" dirty="0"/>
          </a:p>
        </p:txBody>
      </p:sp>
      <p:sp>
        <p:nvSpPr>
          <p:cNvPr id="19" name="Rectangle 18"/>
          <p:cNvSpPr/>
          <p:nvPr/>
        </p:nvSpPr>
        <p:spPr>
          <a:xfrm>
            <a:off x="3059832" y="2535638"/>
            <a:ext cx="265395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AU" dirty="0"/>
              <a:t>What are the ‘templates’? </a:t>
            </a:r>
          </a:p>
        </p:txBody>
      </p:sp>
      <p:sp>
        <p:nvSpPr>
          <p:cNvPr id="20" name="Rectangle 19"/>
          <p:cNvSpPr/>
          <p:nvPr/>
        </p:nvSpPr>
        <p:spPr>
          <a:xfrm>
            <a:off x="361819" y="4669510"/>
            <a:ext cx="8548023"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AU" dirty="0">
                <a:solidFill>
                  <a:prstClr val="black"/>
                </a:solidFill>
              </a:rPr>
              <a:t>Taken all together they make up the “</a:t>
            </a:r>
            <a:r>
              <a:rPr lang="en-AU" b="1" dirty="0">
                <a:solidFill>
                  <a:prstClr val="black"/>
                </a:solidFill>
              </a:rPr>
              <a:t>Recognition &amp; Settlement Agreement</a:t>
            </a:r>
            <a:r>
              <a:rPr lang="en-AU" dirty="0">
                <a:solidFill>
                  <a:prstClr val="black"/>
                </a:solidFill>
              </a:rPr>
              <a:t>”</a:t>
            </a:r>
            <a:endParaRPr lang="en-GB" sz="2000" dirty="0"/>
          </a:p>
        </p:txBody>
      </p:sp>
      <p:pic>
        <p:nvPicPr>
          <p:cNvPr id="11" name="Picture 10">
            <a:extLst>
              <a:ext uri="{FF2B5EF4-FFF2-40B4-BE49-F238E27FC236}">
                <a16:creationId xmlns:a16="http://schemas.microsoft.com/office/drawing/2014/main" id="{C3123DC3-3F45-464A-ACE1-FA5614A6469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124385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19" grpId="0" animBg="1"/>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normAutofit/>
          </a:bodyPr>
          <a:lstStyle/>
          <a:p>
            <a:pPr algn="ctr"/>
            <a:br>
              <a:rPr lang="en-AU" dirty="0"/>
            </a:br>
            <a:r>
              <a:rPr lang="en-AU" dirty="0">
                <a:solidFill>
                  <a:schemeClr val="bg1"/>
                </a:solidFill>
              </a:rPr>
              <a:t>Public Land Authorisations</a:t>
            </a:r>
          </a:p>
        </p:txBody>
      </p:sp>
      <p:sp>
        <p:nvSpPr>
          <p:cNvPr id="5" name="Slide Number Placeholder 4"/>
          <p:cNvSpPr>
            <a:spLocks noGrp="1"/>
          </p:cNvSpPr>
          <p:nvPr>
            <p:ph type="sldNum" sz="quarter" idx="12"/>
          </p:nvPr>
        </p:nvSpPr>
        <p:spPr/>
        <p:txBody>
          <a:bodyPr/>
          <a:lstStyle/>
          <a:p>
            <a:fld id="{B1B03286-66D5-43FB-A277-D51ADAD32112}" type="slidenum">
              <a:rPr lang="en-AU" smtClean="0"/>
              <a:t>40</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4" name="Table 3"/>
          <p:cNvGraphicFramePr>
            <a:graphicFrameLocks noGrp="1"/>
          </p:cNvGraphicFramePr>
          <p:nvPr/>
        </p:nvGraphicFramePr>
        <p:xfrm>
          <a:off x="418484" y="3281695"/>
          <a:ext cx="5881708" cy="2388394"/>
        </p:xfrm>
        <a:graphic>
          <a:graphicData uri="http://schemas.openxmlformats.org/drawingml/2006/table">
            <a:tbl>
              <a:tblPr firstRow="1" firstCol="1" bandRow="1">
                <a:tableStyleId>{5940675A-B579-460E-94D1-54222C63F5DA}</a:tableStyleId>
              </a:tblPr>
              <a:tblGrid>
                <a:gridCol w="1554106">
                  <a:extLst>
                    <a:ext uri="{9D8B030D-6E8A-4147-A177-3AD203B41FA5}">
                      <a16:colId xmlns:a16="http://schemas.microsoft.com/office/drawing/2014/main" val="20000"/>
                    </a:ext>
                  </a:extLst>
                </a:gridCol>
                <a:gridCol w="1053950">
                  <a:extLst>
                    <a:ext uri="{9D8B030D-6E8A-4147-A177-3AD203B41FA5}">
                      <a16:colId xmlns:a16="http://schemas.microsoft.com/office/drawing/2014/main" val="20001"/>
                    </a:ext>
                  </a:extLst>
                </a:gridCol>
                <a:gridCol w="1439141">
                  <a:extLst>
                    <a:ext uri="{9D8B030D-6E8A-4147-A177-3AD203B41FA5}">
                      <a16:colId xmlns:a16="http://schemas.microsoft.com/office/drawing/2014/main" val="20002"/>
                    </a:ext>
                  </a:extLst>
                </a:gridCol>
                <a:gridCol w="1834511">
                  <a:extLst>
                    <a:ext uri="{9D8B030D-6E8A-4147-A177-3AD203B41FA5}">
                      <a16:colId xmlns:a16="http://schemas.microsoft.com/office/drawing/2014/main" val="20003"/>
                    </a:ext>
                  </a:extLst>
                </a:gridCol>
              </a:tblGrid>
              <a:tr h="945685">
                <a:tc>
                  <a:txBody>
                    <a:bodyPr/>
                    <a:lstStyle/>
                    <a:p>
                      <a:pPr>
                        <a:spcAft>
                          <a:spcPts val="0"/>
                        </a:spcAft>
                      </a:pPr>
                      <a:r>
                        <a:rPr lang="en-AU" sz="1400" kern="0" dirty="0">
                          <a:solidFill>
                            <a:schemeClr val="bg1"/>
                          </a:solidFill>
                          <a:effectLst/>
                        </a:rPr>
                        <a:t>Type of Public Land Authorisation </a:t>
                      </a:r>
                      <a:endParaRPr lang="en-AU" sz="1400" kern="1100" dirty="0">
                        <a:solidFill>
                          <a:schemeClr val="bg1"/>
                        </a:solidFill>
                        <a:effectLst/>
                        <a:latin typeface="Arial"/>
                        <a:ea typeface="Times New Roman"/>
                        <a:cs typeface="Times New Roman"/>
                      </a:endParaRPr>
                    </a:p>
                  </a:txBody>
                  <a:tcPr marL="68580" marR="68580" marT="0" marB="0">
                    <a:solidFill>
                      <a:schemeClr val="accent2"/>
                    </a:solidFill>
                  </a:tcPr>
                </a:tc>
                <a:tc>
                  <a:txBody>
                    <a:bodyPr/>
                    <a:lstStyle/>
                    <a:p>
                      <a:pPr indent="-26670">
                        <a:spcAft>
                          <a:spcPts val="0"/>
                        </a:spcAft>
                      </a:pPr>
                      <a:r>
                        <a:rPr lang="en-AU" sz="1400" kern="0" dirty="0">
                          <a:solidFill>
                            <a:schemeClr val="bg1"/>
                          </a:solidFill>
                          <a:effectLst/>
                        </a:rPr>
                        <a:t>Term of Up to and including 10 years</a:t>
                      </a:r>
                      <a:endParaRPr lang="en-AU" sz="1400" kern="1100" dirty="0">
                        <a:solidFill>
                          <a:schemeClr val="bg1"/>
                        </a:solidFill>
                        <a:effectLst/>
                        <a:latin typeface="Arial"/>
                        <a:ea typeface="Times New Roman"/>
                        <a:cs typeface="Times New Roman"/>
                      </a:endParaRPr>
                    </a:p>
                  </a:txBody>
                  <a:tcPr marL="68580" marR="68580" marT="0" marB="0">
                    <a:solidFill>
                      <a:schemeClr val="accent2"/>
                    </a:solidFill>
                  </a:tcPr>
                </a:tc>
                <a:tc>
                  <a:txBody>
                    <a:bodyPr/>
                    <a:lstStyle/>
                    <a:p>
                      <a:pPr algn="ctr">
                        <a:spcAft>
                          <a:spcPts val="0"/>
                        </a:spcAft>
                      </a:pPr>
                      <a:r>
                        <a:rPr lang="en-AU" sz="1400" kern="0" dirty="0">
                          <a:solidFill>
                            <a:schemeClr val="bg1"/>
                          </a:solidFill>
                          <a:effectLst/>
                        </a:rPr>
                        <a:t>Term of over 10 years, and up to and including 21 years</a:t>
                      </a:r>
                      <a:endParaRPr lang="en-AU" sz="1400" kern="1100" dirty="0">
                        <a:solidFill>
                          <a:schemeClr val="bg1"/>
                        </a:solidFill>
                        <a:effectLst/>
                        <a:latin typeface="Arial"/>
                        <a:ea typeface="Times New Roman"/>
                        <a:cs typeface="Times New Roman"/>
                      </a:endParaRPr>
                    </a:p>
                  </a:txBody>
                  <a:tcPr marL="68580" marR="68580" marT="0" marB="0">
                    <a:solidFill>
                      <a:schemeClr val="accent2"/>
                    </a:solidFill>
                  </a:tcPr>
                </a:tc>
                <a:tc>
                  <a:txBody>
                    <a:bodyPr/>
                    <a:lstStyle/>
                    <a:p>
                      <a:pPr algn="ctr">
                        <a:spcAft>
                          <a:spcPts val="0"/>
                        </a:spcAft>
                      </a:pPr>
                      <a:r>
                        <a:rPr lang="en-AU" sz="1400" kern="0" dirty="0">
                          <a:solidFill>
                            <a:schemeClr val="bg1"/>
                          </a:solidFill>
                          <a:effectLst/>
                        </a:rPr>
                        <a:t>Term of over 21 years </a:t>
                      </a:r>
                      <a:endParaRPr lang="en-AU" sz="1400" kern="1100" dirty="0">
                        <a:solidFill>
                          <a:schemeClr val="bg1"/>
                        </a:solidFill>
                        <a:effectLst/>
                        <a:latin typeface="Arial"/>
                        <a:ea typeface="Times New Roman"/>
                        <a:cs typeface="Times New Roman"/>
                      </a:endParaRPr>
                    </a:p>
                  </a:txBody>
                  <a:tcPr marL="68580" marR="68580" marT="0" marB="0">
                    <a:solidFill>
                      <a:schemeClr val="accent2"/>
                    </a:solidFill>
                  </a:tcPr>
                </a:tc>
                <a:extLst>
                  <a:ext uri="{0D108BD9-81ED-4DB2-BD59-A6C34878D82A}">
                    <a16:rowId xmlns:a16="http://schemas.microsoft.com/office/drawing/2014/main" val="10000"/>
                  </a:ext>
                </a:extLst>
              </a:tr>
              <a:tr h="480903">
                <a:tc>
                  <a:txBody>
                    <a:bodyPr/>
                    <a:lstStyle/>
                    <a:p>
                      <a:pPr>
                        <a:spcBef>
                          <a:spcPts val="600"/>
                        </a:spcBef>
                        <a:spcAft>
                          <a:spcPts val="600"/>
                        </a:spcAft>
                      </a:pPr>
                      <a:r>
                        <a:rPr lang="en-AU" sz="1400" kern="0" dirty="0">
                          <a:effectLst/>
                        </a:rPr>
                        <a:t>Community Purpose Permit</a:t>
                      </a:r>
                      <a:endParaRPr lang="en-AU" sz="1400" kern="1100" dirty="0">
                        <a:effectLst/>
                        <a:latin typeface="Arial"/>
                        <a:ea typeface="Times New Roman"/>
                        <a:cs typeface="Times New Roman"/>
                      </a:endParaRPr>
                    </a:p>
                  </a:txBody>
                  <a:tcPr marL="68580" marR="68580" marT="0" marB="0">
                    <a:solidFill>
                      <a:schemeClr val="accent2">
                        <a:lumMod val="20000"/>
                        <a:lumOff val="80000"/>
                      </a:schemeClr>
                    </a:solidFill>
                  </a:tcPr>
                </a:tc>
                <a:tc>
                  <a:txBody>
                    <a:bodyPr/>
                    <a:lstStyle/>
                    <a:p>
                      <a:pPr algn="ctr">
                        <a:spcBef>
                          <a:spcPts val="600"/>
                        </a:spcBef>
                        <a:spcAft>
                          <a:spcPts val="600"/>
                        </a:spcAft>
                      </a:pPr>
                      <a:r>
                        <a:rPr lang="en-AU" sz="1400" b="1" kern="0" dirty="0">
                          <a:effectLst/>
                        </a:rPr>
                        <a:t>Routine</a:t>
                      </a:r>
                      <a:endParaRPr lang="en-AU" sz="1400" b="1" kern="1100" dirty="0">
                        <a:effectLst/>
                        <a:latin typeface="Arial"/>
                        <a:ea typeface="Times New Roman"/>
                        <a:cs typeface="Times New Roman"/>
                      </a:endParaRPr>
                    </a:p>
                  </a:txBody>
                  <a:tcPr marL="68580" marR="68580" marT="0" marB="0"/>
                </a:tc>
                <a:tc>
                  <a:txBody>
                    <a:bodyPr/>
                    <a:lstStyle/>
                    <a:p>
                      <a:pPr algn="ctr">
                        <a:spcBef>
                          <a:spcPts val="600"/>
                        </a:spcBef>
                        <a:spcAft>
                          <a:spcPts val="600"/>
                        </a:spcAft>
                      </a:pPr>
                      <a:r>
                        <a:rPr lang="en-AU" sz="1400" b="1" kern="0" dirty="0">
                          <a:effectLst/>
                        </a:rPr>
                        <a:t>Advisory</a:t>
                      </a:r>
                      <a:endParaRPr lang="en-AU" sz="1400" b="1" kern="1100" dirty="0">
                        <a:effectLst/>
                        <a:latin typeface="Arial"/>
                        <a:ea typeface="Times New Roman"/>
                        <a:cs typeface="Times New Roman"/>
                      </a:endParaRPr>
                    </a:p>
                  </a:txBody>
                  <a:tcPr marL="68580" marR="68580" marT="0" marB="0"/>
                </a:tc>
                <a:tc>
                  <a:txBody>
                    <a:bodyPr/>
                    <a:lstStyle/>
                    <a:p>
                      <a:pPr algn="ctr">
                        <a:spcBef>
                          <a:spcPts val="600"/>
                        </a:spcBef>
                        <a:spcAft>
                          <a:spcPts val="600"/>
                        </a:spcAft>
                      </a:pPr>
                      <a:r>
                        <a:rPr lang="en-AU" sz="1400" b="1" kern="0" dirty="0">
                          <a:effectLst/>
                        </a:rPr>
                        <a:t>Advisory</a:t>
                      </a:r>
                      <a:endParaRPr lang="en-AU" sz="1400" b="1" kern="1100" dirty="0">
                        <a:effectLst/>
                        <a:latin typeface="Arial"/>
                        <a:ea typeface="Times New Roman"/>
                        <a:cs typeface="Times New Roman"/>
                      </a:endParaRPr>
                    </a:p>
                  </a:txBody>
                  <a:tcPr marL="68580" marR="68580" marT="0" marB="0"/>
                </a:tc>
                <a:extLst>
                  <a:ext uri="{0D108BD9-81ED-4DB2-BD59-A6C34878D82A}">
                    <a16:rowId xmlns:a16="http://schemas.microsoft.com/office/drawing/2014/main" val="10001"/>
                  </a:ext>
                </a:extLst>
              </a:tr>
              <a:tr h="480903">
                <a:tc>
                  <a:txBody>
                    <a:bodyPr/>
                    <a:lstStyle/>
                    <a:p>
                      <a:pPr>
                        <a:spcBef>
                          <a:spcPts val="600"/>
                        </a:spcBef>
                        <a:spcAft>
                          <a:spcPts val="600"/>
                        </a:spcAft>
                      </a:pPr>
                      <a:r>
                        <a:rPr lang="en-AU" sz="1400" kern="0" dirty="0">
                          <a:effectLst/>
                        </a:rPr>
                        <a:t>Community Purpose Licence</a:t>
                      </a:r>
                      <a:endParaRPr lang="en-AU" sz="1400" kern="1100" dirty="0">
                        <a:effectLst/>
                        <a:latin typeface="Arial"/>
                        <a:ea typeface="Times New Roman"/>
                        <a:cs typeface="Times New Roman"/>
                      </a:endParaRPr>
                    </a:p>
                  </a:txBody>
                  <a:tcPr marL="68580" marR="68580" marT="0" marB="0">
                    <a:solidFill>
                      <a:schemeClr val="accent2">
                        <a:lumMod val="20000"/>
                        <a:lumOff val="80000"/>
                      </a:schemeClr>
                    </a:solidFill>
                  </a:tcPr>
                </a:tc>
                <a:tc>
                  <a:txBody>
                    <a:bodyPr/>
                    <a:lstStyle/>
                    <a:p>
                      <a:pPr algn="ctr">
                        <a:spcBef>
                          <a:spcPts val="600"/>
                        </a:spcBef>
                        <a:spcAft>
                          <a:spcPts val="600"/>
                        </a:spcAft>
                      </a:pPr>
                      <a:r>
                        <a:rPr lang="en-AU" sz="1400" b="1" kern="0" dirty="0">
                          <a:effectLst/>
                        </a:rPr>
                        <a:t>Routine</a:t>
                      </a:r>
                      <a:endParaRPr lang="en-AU" sz="1400" b="1" kern="1100" dirty="0">
                        <a:effectLst/>
                        <a:latin typeface="Arial"/>
                        <a:ea typeface="Times New Roman"/>
                        <a:cs typeface="Times New Roman"/>
                      </a:endParaRPr>
                    </a:p>
                  </a:txBody>
                  <a:tcPr marL="68580" marR="68580" marT="0" marB="0"/>
                </a:tc>
                <a:tc>
                  <a:txBody>
                    <a:bodyPr/>
                    <a:lstStyle/>
                    <a:p>
                      <a:pPr algn="ctr">
                        <a:spcBef>
                          <a:spcPts val="600"/>
                        </a:spcBef>
                        <a:spcAft>
                          <a:spcPts val="600"/>
                        </a:spcAft>
                      </a:pPr>
                      <a:r>
                        <a:rPr lang="en-AU" sz="1400" b="1" kern="0" dirty="0">
                          <a:effectLst/>
                        </a:rPr>
                        <a:t>Advisory</a:t>
                      </a:r>
                      <a:endParaRPr lang="en-AU" sz="1400" b="1" kern="1100" dirty="0">
                        <a:effectLst/>
                        <a:latin typeface="Arial"/>
                        <a:ea typeface="Times New Roman"/>
                        <a:cs typeface="Times New Roman"/>
                      </a:endParaRPr>
                    </a:p>
                  </a:txBody>
                  <a:tcPr marL="68580" marR="68580" marT="0" marB="0"/>
                </a:tc>
                <a:tc>
                  <a:txBody>
                    <a:bodyPr/>
                    <a:lstStyle/>
                    <a:p>
                      <a:pPr algn="ctr">
                        <a:spcBef>
                          <a:spcPts val="600"/>
                        </a:spcBef>
                        <a:spcAft>
                          <a:spcPts val="600"/>
                        </a:spcAft>
                      </a:pPr>
                      <a:r>
                        <a:rPr lang="en-AU" sz="1400" b="1" kern="0" dirty="0">
                          <a:effectLst/>
                        </a:rPr>
                        <a:t>Advisory</a:t>
                      </a:r>
                      <a:endParaRPr lang="en-AU" sz="1400" b="1" kern="1100" dirty="0">
                        <a:effectLst/>
                        <a:latin typeface="Arial"/>
                        <a:ea typeface="Times New Roman"/>
                        <a:cs typeface="Times New Roman"/>
                      </a:endParaRPr>
                    </a:p>
                  </a:txBody>
                  <a:tcPr marL="68580" marR="68580" marT="0" marB="0"/>
                </a:tc>
                <a:extLst>
                  <a:ext uri="{0D108BD9-81ED-4DB2-BD59-A6C34878D82A}">
                    <a16:rowId xmlns:a16="http://schemas.microsoft.com/office/drawing/2014/main" val="10002"/>
                  </a:ext>
                </a:extLst>
              </a:tr>
              <a:tr h="480903">
                <a:tc>
                  <a:txBody>
                    <a:bodyPr/>
                    <a:lstStyle/>
                    <a:p>
                      <a:pPr>
                        <a:spcBef>
                          <a:spcPts val="600"/>
                        </a:spcBef>
                        <a:spcAft>
                          <a:spcPts val="600"/>
                        </a:spcAft>
                      </a:pPr>
                      <a:r>
                        <a:rPr lang="en-AU" sz="1400" kern="0" dirty="0">
                          <a:effectLst/>
                        </a:rPr>
                        <a:t>Community Purpose Lease</a:t>
                      </a:r>
                      <a:endParaRPr lang="en-AU" sz="1400" kern="1100" dirty="0">
                        <a:effectLst/>
                        <a:latin typeface="Arial"/>
                        <a:ea typeface="Times New Roman"/>
                        <a:cs typeface="Times New Roman"/>
                      </a:endParaRPr>
                    </a:p>
                  </a:txBody>
                  <a:tcPr marL="68580" marR="68580" marT="0" marB="0">
                    <a:solidFill>
                      <a:schemeClr val="accent2">
                        <a:lumMod val="20000"/>
                        <a:lumOff val="80000"/>
                      </a:schemeClr>
                    </a:solidFill>
                  </a:tcPr>
                </a:tc>
                <a:tc>
                  <a:txBody>
                    <a:bodyPr/>
                    <a:lstStyle/>
                    <a:p>
                      <a:pPr algn="ctr">
                        <a:spcBef>
                          <a:spcPts val="600"/>
                        </a:spcBef>
                        <a:spcAft>
                          <a:spcPts val="600"/>
                        </a:spcAft>
                      </a:pPr>
                      <a:r>
                        <a:rPr lang="en-AU" sz="1400" b="1" kern="0" dirty="0">
                          <a:effectLst/>
                        </a:rPr>
                        <a:t>Advisory</a:t>
                      </a:r>
                      <a:endParaRPr lang="en-AU" sz="1400" b="1" kern="1100" dirty="0">
                        <a:effectLst/>
                        <a:latin typeface="Arial"/>
                        <a:ea typeface="Times New Roman"/>
                        <a:cs typeface="Times New Roman"/>
                      </a:endParaRPr>
                    </a:p>
                  </a:txBody>
                  <a:tcPr marL="68580" marR="68580" marT="0" marB="0"/>
                </a:tc>
                <a:tc>
                  <a:txBody>
                    <a:bodyPr/>
                    <a:lstStyle/>
                    <a:p>
                      <a:pPr algn="ctr">
                        <a:spcBef>
                          <a:spcPts val="600"/>
                        </a:spcBef>
                        <a:spcAft>
                          <a:spcPts val="600"/>
                        </a:spcAft>
                      </a:pPr>
                      <a:r>
                        <a:rPr lang="en-AU" sz="1400" b="1" kern="0" dirty="0">
                          <a:effectLst/>
                        </a:rPr>
                        <a:t>Advisory</a:t>
                      </a:r>
                      <a:endParaRPr lang="en-AU" sz="1400" b="1" kern="1100" dirty="0">
                        <a:effectLst/>
                        <a:latin typeface="Arial"/>
                        <a:ea typeface="Times New Roman"/>
                        <a:cs typeface="Times New Roman"/>
                      </a:endParaRPr>
                    </a:p>
                  </a:txBody>
                  <a:tcPr marL="68580" marR="68580" marT="0" marB="0"/>
                </a:tc>
                <a:tc>
                  <a:txBody>
                    <a:bodyPr/>
                    <a:lstStyle/>
                    <a:p>
                      <a:pPr algn="ctr">
                        <a:spcBef>
                          <a:spcPts val="600"/>
                        </a:spcBef>
                        <a:spcAft>
                          <a:spcPts val="600"/>
                        </a:spcAft>
                      </a:pPr>
                      <a:r>
                        <a:rPr lang="en-AU" sz="1400" b="1" kern="0" dirty="0">
                          <a:effectLst/>
                        </a:rPr>
                        <a:t>Negotiation Activity (Class B)</a:t>
                      </a:r>
                      <a:endParaRPr lang="en-AU" sz="1400" b="1" kern="1100" dirty="0">
                        <a:effectLst/>
                        <a:latin typeface="Arial"/>
                        <a:ea typeface="Times New Roman"/>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6" name="Rectangle 5"/>
          <p:cNvSpPr/>
          <p:nvPr/>
        </p:nvSpPr>
        <p:spPr>
          <a:xfrm>
            <a:off x="467544" y="1556792"/>
            <a:ext cx="8064896"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sz="1600" dirty="0"/>
              <a:t>A lease licence or permit will be for a </a:t>
            </a:r>
            <a:r>
              <a:rPr lang="en-AU" sz="1600" b="1" dirty="0"/>
              <a:t>Community purpose </a:t>
            </a:r>
            <a:r>
              <a:rPr lang="en-AU" sz="1600" dirty="0"/>
              <a:t>if granted for a purpose that is solely or primarily for community, social, religious, educational, health, charitable or sporting purposes; or permits the use of land for providing services that are non-commercial in nature and aimed at improving community safety or welfare. </a:t>
            </a:r>
            <a:endParaRPr lang="en-GB" sz="1600" dirty="0"/>
          </a:p>
        </p:txBody>
      </p:sp>
      <p:sp>
        <p:nvSpPr>
          <p:cNvPr id="9" name="Rectangle 8"/>
          <p:cNvSpPr/>
          <p:nvPr/>
        </p:nvSpPr>
        <p:spPr>
          <a:xfrm>
            <a:off x="1426779" y="2780928"/>
            <a:ext cx="6146426"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AU" dirty="0"/>
              <a:t>Categories of </a:t>
            </a:r>
            <a:r>
              <a:rPr lang="en-AU" b="1" dirty="0"/>
              <a:t>Community Purpose </a:t>
            </a:r>
            <a:r>
              <a:rPr lang="en-AU" dirty="0"/>
              <a:t>leases, licence and permits</a:t>
            </a:r>
            <a:r>
              <a:rPr lang="en-AU" b="1" dirty="0"/>
              <a:t> </a:t>
            </a:r>
            <a:endParaRPr lang="en-GB" dirty="0"/>
          </a:p>
        </p:txBody>
      </p:sp>
      <p:graphicFrame>
        <p:nvGraphicFramePr>
          <p:cNvPr id="7" name="Table 6"/>
          <p:cNvGraphicFramePr>
            <a:graphicFrameLocks noGrp="1"/>
          </p:cNvGraphicFramePr>
          <p:nvPr/>
        </p:nvGraphicFramePr>
        <p:xfrm>
          <a:off x="6300192" y="3292842"/>
          <a:ext cx="2547135" cy="2366099"/>
        </p:xfrm>
        <a:graphic>
          <a:graphicData uri="http://schemas.openxmlformats.org/drawingml/2006/table">
            <a:tbl>
              <a:tblPr firstRow="1" firstCol="1" bandRow="1">
                <a:tableStyleId>{5940675A-B579-460E-94D1-54222C63F5DA}</a:tableStyleId>
              </a:tblPr>
              <a:tblGrid>
                <a:gridCol w="2547135">
                  <a:extLst>
                    <a:ext uri="{9D8B030D-6E8A-4147-A177-3AD203B41FA5}">
                      <a16:colId xmlns:a16="http://schemas.microsoft.com/office/drawing/2014/main" val="2709884527"/>
                    </a:ext>
                  </a:extLst>
                </a:gridCol>
              </a:tblGrid>
              <a:tr h="934377">
                <a:tc>
                  <a:txBody>
                    <a:bodyPr/>
                    <a:lstStyle/>
                    <a:p>
                      <a:pPr algn="ctr">
                        <a:spcAft>
                          <a:spcPts val="0"/>
                        </a:spcAft>
                      </a:pPr>
                      <a:r>
                        <a:rPr lang="en-AU" sz="1400" kern="0" dirty="0">
                          <a:solidFill>
                            <a:schemeClr val="bg1"/>
                          </a:solidFill>
                          <a:effectLst/>
                        </a:rPr>
                        <a:t>What did TRC asked for?</a:t>
                      </a:r>
                      <a:endParaRPr lang="en-AU" sz="1400" kern="1100" dirty="0">
                        <a:solidFill>
                          <a:schemeClr val="bg1"/>
                        </a:solidFill>
                        <a:effectLst/>
                        <a:latin typeface="Arial"/>
                        <a:ea typeface="Times New Roman"/>
                        <a:cs typeface="Times New Roman"/>
                      </a:endParaRPr>
                    </a:p>
                  </a:txBody>
                  <a:tcPr marL="68580" marR="68580" marT="0" marB="0">
                    <a:solidFill>
                      <a:schemeClr val="accent2"/>
                    </a:solidFill>
                  </a:tcPr>
                </a:tc>
                <a:extLst>
                  <a:ext uri="{0D108BD9-81ED-4DB2-BD59-A6C34878D82A}">
                    <a16:rowId xmlns:a16="http://schemas.microsoft.com/office/drawing/2014/main" val="1456649654"/>
                  </a:ext>
                </a:extLst>
              </a:tr>
              <a:tr h="475153">
                <a:tc>
                  <a:txBody>
                    <a:bodyPr/>
                    <a:lstStyle/>
                    <a:p>
                      <a:pPr algn="ctr">
                        <a:spcBef>
                          <a:spcPts val="0"/>
                        </a:spcBef>
                        <a:spcAft>
                          <a:spcPts val="0"/>
                        </a:spcAft>
                      </a:pPr>
                      <a:r>
                        <a:rPr lang="en-AU" sz="1400" b="1" kern="0" dirty="0">
                          <a:solidFill>
                            <a:srgbClr val="FF0000"/>
                          </a:solidFill>
                          <a:effectLst/>
                        </a:rPr>
                        <a:t>Negotiation Activity (Class A)</a:t>
                      </a:r>
                    </a:p>
                    <a:p>
                      <a:pPr algn="ctr">
                        <a:spcBef>
                          <a:spcPts val="0"/>
                        </a:spcBef>
                        <a:spcAft>
                          <a:spcPts val="600"/>
                        </a:spcAft>
                      </a:pPr>
                      <a:r>
                        <a:rPr lang="en-US" sz="1100" b="0" kern="0" dirty="0">
                          <a:solidFill>
                            <a:srgbClr val="FF0000"/>
                          </a:solidFill>
                          <a:effectLst/>
                          <a:latin typeface="Arial"/>
                          <a:ea typeface="Times New Roman"/>
                          <a:cs typeface="Times New Roman"/>
                        </a:rPr>
                        <a:t>(With no community benefits payable)</a:t>
                      </a:r>
                      <a:endParaRPr lang="en-AU" sz="1100" b="0" kern="1100" dirty="0">
                        <a:solidFill>
                          <a:srgbClr val="FF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val="1004742586"/>
                  </a:ext>
                </a:extLst>
              </a:tr>
              <a:tr h="481416">
                <a:tc>
                  <a:txBody>
                    <a:bodyPr/>
                    <a:lstStyle/>
                    <a:p>
                      <a:pPr algn="ctr">
                        <a:spcBef>
                          <a:spcPts val="0"/>
                        </a:spcBef>
                        <a:spcAft>
                          <a:spcPts val="0"/>
                        </a:spcAft>
                      </a:pPr>
                      <a:r>
                        <a:rPr lang="en-AU" sz="1400" b="1" kern="0" dirty="0">
                          <a:solidFill>
                            <a:srgbClr val="FF0000"/>
                          </a:solidFill>
                          <a:effectLst/>
                        </a:rPr>
                        <a:t>Negotiation Activity (Class A)</a:t>
                      </a:r>
                    </a:p>
                    <a:p>
                      <a:pPr marL="0" marR="0" indent="0" algn="ctr" defTabSz="914400" rtl="0" eaLnBrk="1" fontAlgn="auto" latinLnBrk="0" hangingPunct="1">
                        <a:lnSpc>
                          <a:spcPct val="100000"/>
                        </a:lnSpc>
                        <a:spcBef>
                          <a:spcPts val="0"/>
                        </a:spcBef>
                        <a:spcAft>
                          <a:spcPts val="600"/>
                        </a:spcAft>
                        <a:buClrTx/>
                        <a:buSzTx/>
                        <a:buFontTx/>
                        <a:buNone/>
                        <a:tabLst/>
                        <a:defRPr/>
                      </a:pPr>
                      <a:r>
                        <a:rPr lang="en-US" sz="1100" b="0" kern="0" dirty="0">
                          <a:solidFill>
                            <a:srgbClr val="FF0000"/>
                          </a:solidFill>
                          <a:effectLst/>
                          <a:latin typeface="Arial"/>
                          <a:ea typeface="Times New Roman"/>
                          <a:cs typeface="Times New Roman"/>
                        </a:rPr>
                        <a:t>(With no community benefits payable)</a:t>
                      </a:r>
                      <a:endParaRPr lang="en-AU" sz="1100" b="0" kern="1100" dirty="0">
                        <a:solidFill>
                          <a:srgbClr val="FF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val="1386773494"/>
                  </a:ext>
                </a:extLst>
              </a:tr>
              <a:tr h="475153">
                <a:tc>
                  <a:txBody>
                    <a:bodyPr/>
                    <a:lstStyle/>
                    <a:p>
                      <a:pPr algn="ctr">
                        <a:spcBef>
                          <a:spcPts val="0"/>
                        </a:spcBef>
                        <a:spcAft>
                          <a:spcPts val="0"/>
                        </a:spcAft>
                      </a:pPr>
                      <a:r>
                        <a:rPr lang="en-AU" sz="1400" b="1" kern="0" dirty="0">
                          <a:solidFill>
                            <a:srgbClr val="FF0000"/>
                          </a:solidFill>
                          <a:effectLst/>
                        </a:rPr>
                        <a:t>Negotiation Activity (Class A)</a:t>
                      </a:r>
                    </a:p>
                  </a:txBody>
                  <a:tcPr marL="68580" marR="68580" marT="0" marB="0"/>
                </a:tc>
                <a:extLst>
                  <a:ext uri="{0D108BD9-81ED-4DB2-BD59-A6C34878D82A}">
                    <a16:rowId xmlns:a16="http://schemas.microsoft.com/office/drawing/2014/main" val="2795701716"/>
                  </a:ext>
                </a:extLst>
              </a:tr>
            </a:tbl>
          </a:graphicData>
        </a:graphic>
      </p:graphicFrame>
      <p:pic>
        <p:nvPicPr>
          <p:cNvPr id="10" name="Picture 9">
            <a:extLst>
              <a:ext uri="{FF2B5EF4-FFF2-40B4-BE49-F238E27FC236}">
                <a16:creationId xmlns:a16="http://schemas.microsoft.com/office/drawing/2014/main" id="{CA346054-6A3D-46D4-BF8C-7DB7F22DF62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288592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normAutofit/>
          </a:bodyPr>
          <a:lstStyle/>
          <a:p>
            <a:pPr algn="ctr"/>
            <a:br>
              <a:rPr lang="en-AU" dirty="0"/>
            </a:br>
            <a:r>
              <a:rPr lang="en-AU" dirty="0">
                <a:solidFill>
                  <a:schemeClr val="bg1"/>
                </a:solidFill>
              </a:rPr>
              <a:t>Public Land Authorisations</a:t>
            </a:r>
          </a:p>
        </p:txBody>
      </p:sp>
      <p:sp>
        <p:nvSpPr>
          <p:cNvPr id="5" name="Slide Number Placeholder 4"/>
          <p:cNvSpPr>
            <a:spLocks noGrp="1"/>
          </p:cNvSpPr>
          <p:nvPr>
            <p:ph type="sldNum" sz="quarter" idx="12"/>
          </p:nvPr>
        </p:nvSpPr>
        <p:spPr/>
        <p:txBody>
          <a:bodyPr/>
          <a:lstStyle/>
          <a:p>
            <a:fld id="{B1B03286-66D5-43FB-A277-D51ADAD32112}" type="slidenum">
              <a:rPr lang="en-AU" smtClean="0"/>
              <a:t>41</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4" name="Table 3"/>
          <p:cNvGraphicFramePr>
            <a:graphicFrameLocks noGrp="1"/>
          </p:cNvGraphicFramePr>
          <p:nvPr>
            <p:extLst>
              <p:ext uri="{D42A27DB-BD31-4B8C-83A1-F6EECF244321}">
                <p14:modId xmlns:p14="http://schemas.microsoft.com/office/powerpoint/2010/main" val="3120458779"/>
              </p:ext>
            </p:extLst>
          </p:nvPr>
        </p:nvGraphicFramePr>
        <p:xfrm>
          <a:off x="472735" y="3249118"/>
          <a:ext cx="5827457" cy="2359836"/>
        </p:xfrm>
        <a:graphic>
          <a:graphicData uri="http://schemas.openxmlformats.org/drawingml/2006/table">
            <a:tbl>
              <a:tblPr firstRow="1" firstCol="1" bandRow="1">
                <a:tableStyleId>{5940675A-B579-460E-94D1-54222C63F5DA}</a:tableStyleId>
              </a:tblPr>
              <a:tblGrid>
                <a:gridCol w="1539772">
                  <a:extLst>
                    <a:ext uri="{9D8B030D-6E8A-4147-A177-3AD203B41FA5}">
                      <a16:colId xmlns:a16="http://schemas.microsoft.com/office/drawing/2014/main" val="20000"/>
                    </a:ext>
                  </a:extLst>
                </a:gridCol>
                <a:gridCol w="997522">
                  <a:extLst>
                    <a:ext uri="{9D8B030D-6E8A-4147-A177-3AD203B41FA5}">
                      <a16:colId xmlns:a16="http://schemas.microsoft.com/office/drawing/2014/main" val="20001"/>
                    </a:ext>
                  </a:extLst>
                </a:gridCol>
                <a:gridCol w="1561971">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tblGrid>
              <a:tr h="934377">
                <a:tc>
                  <a:txBody>
                    <a:bodyPr/>
                    <a:lstStyle/>
                    <a:p>
                      <a:pPr>
                        <a:spcAft>
                          <a:spcPts val="0"/>
                        </a:spcAft>
                      </a:pPr>
                      <a:r>
                        <a:rPr lang="en-AU" sz="1400" kern="0" dirty="0">
                          <a:solidFill>
                            <a:schemeClr val="bg1"/>
                          </a:solidFill>
                          <a:effectLst/>
                        </a:rPr>
                        <a:t>Type of Public Land Authorisation </a:t>
                      </a:r>
                      <a:endParaRPr lang="en-AU" sz="1400" kern="1100" dirty="0">
                        <a:solidFill>
                          <a:schemeClr val="bg1"/>
                        </a:solidFill>
                        <a:effectLst/>
                        <a:latin typeface="Arial"/>
                        <a:ea typeface="Times New Roman"/>
                        <a:cs typeface="Times New Roman"/>
                      </a:endParaRPr>
                    </a:p>
                  </a:txBody>
                  <a:tcPr marL="68580" marR="68580" marT="0" marB="0">
                    <a:solidFill>
                      <a:schemeClr val="accent2"/>
                    </a:solidFill>
                  </a:tcPr>
                </a:tc>
                <a:tc>
                  <a:txBody>
                    <a:bodyPr/>
                    <a:lstStyle/>
                    <a:p>
                      <a:pPr indent="-26670">
                        <a:spcAft>
                          <a:spcPts val="0"/>
                        </a:spcAft>
                      </a:pPr>
                      <a:r>
                        <a:rPr lang="en-AU" sz="1400" kern="0" dirty="0">
                          <a:solidFill>
                            <a:schemeClr val="bg1"/>
                          </a:solidFill>
                          <a:effectLst/>
                        </a:rPr>
                        <a:t>Term of Up to and including 10 years</a:t>
                      </a:r>
                      <a:endParaRPr lang="en-AU" sz="1400" kern="1100" dirty="0">
                        <a:solidFill>
                          <a:schemeClr val="bg1"/>
                        </a:solidFill>
                        <a:effectLst/>
                        <a:latin typeface="Arial"/>
                        <a:ea typeface="Times New Roman"/>
                        <a:cs typeface="Times New Roman"/>
                      </a:endParaRPr>
                    </a:p>
                  </a:txBody>
                  <a:tcPr marL="68580" marR="68580" marT="0" marB="0">
                    <a:solidFill>
                      <a:schemeClr val="accent2"/>
                    </a:solidFill>
                  </a:tcPr>
                </a:tc>
                <a:tc>
                  <a:txBody>
                    <a:bodyPr/>
                    <a:lstStyle/>
                    <a:p>
                      <a:pPr algn="ctr">
                        <a:spcAft>
                          <a:spcPts val="0"/>
                        </a:spcAft>
                      </a:pPr>
                      <a:r>
                        <a:rPr lang="en-AU" sz="1400" kern="0" dirty="0">
                          <a:solidFill>
                            <a:schemeClr val="bg1"/>
                          </a:solidFill>
                          <a:effectLst/>
                        </a:rPr>
                        <a:t>Term of over 10 years, and up to and including 21 years</a:t>
                      </a:r>
                      <a:endParaRPr lang="en-AU" sz="1400" kern="1100" dirty="0">
                        <a:solidFill>
                          <a:schemeClr val="bg1"/>
                        </a:solidFill>
                        <a:effectLst/>
                        <a:latin typeface="Arial"/>
                        <a:ea typeface="Times New Roman"/>
                        <a:cs typeface="Times New Roman"/>
                      </a:endParaRPr>
                    </a:p>
                  </a:txBody>
                  <a:tcPr marL="68580" marR="68580" marT="0" marB="0">
                    <a:solidFill>
                      <a:schemeClr val="accent2"/>
                    </a:solidFill>
                  </a:tcPr>
                </a:tc>
                <a:tc>
                  <a:txBody>
                    <a:bodyPr/>
                    <a:lstStyle/>
                    <a:p>
                      <a:pPr algn="ctr">
                        <a:spcAft>
                          <a:spcPts val="0"/>
                        </a:spcAft>
                      </a:pPr>
                      <a:r>
                        <a:rPr lang="en-AU" sz="1400" kern="0" dirty="0">
                          <a:solidFill>
                            <a:schemeClr val="bg1"/>
                          </a:solidFill>
                          <a:effectLst/>
                        </a:rPr>
                        <a:t>Term of over 21 years </a:t>
                      </a:r>
                      <a:endParaRPr lang="en-AU" sz="1400" kern="1100" dirty="0">
                        <a:solidFill>
                          <a:schemeClr val="bg1"/>
                        </a:solidFill>
                        <a:effectLst/>
                        <a:latin typeface="Arial"/>
                        <a:ea typeface="Times New Roman"/>
                        <a:cs typeface="Times New Roman"/>
                      </a:endParaRPr>
                    </a:p>
                  </a:txBody>
                  <a:tcPr marL="68580" marR="68580" marT="0" marB="0">
                    <a:solidFill>
                      <a:schemeClr val="accent2"/>
                    </a:solidFill>
                  </a:tcPr>
                </a:tc>
                <a:extLst>
                  <a:ext uri="{0D108BD9-81ED-4DB2-BD59-A6C34878D82A}">
                    <a16:rowId xmlns:a16="http://schemas.microsoft.com/office/drawing/2014/main" val="10000"/>
                  </a:ext>
                </a:extLst>
              </a:tr>
              <a:tr h="475153">
                <a:tc>
                  <a:txBody>
                    <a:bodyPr/>
                    <a:lstStyle/>
                    <a:p>
                      <a:pPr>
                        <a:spcBef>
                          <a:spcPts val="600"/>
                        </a:spcBef>
                        <a:spcAft>
                          <a:spcPts val="600"/>
                        </a:spcAft>
                      </a:pPr>
                      <a:r>
                        <a:rPr lang="en-AU" sz="1400" kern="0" dirty="0">
                          <a:effectLst/>
                        </a:rPr>
                        <a:t>Commercial Purpose Permit</a:t>
                      </a:r>
                      <a:endParaRPr lang="en-AU" sz="1400" kern="1100" dirty="0">
                        <a:effectLst/>
                        <a:latin typeface="Arial"/>
                        <a:ea typeface="Times New Roman"/>
                        <a:cs typeface="Times New Roman"/>
                      </a:endParaRPr>
                    </a:p>
                  </a:txBody>
                  <a:tcPr marL="68580" marR="68580" marT="0" marB="0">
                    <a:solidFill>
                      <a:schemeClr val="accent2">
                        <a:lumMod val="20000"/>
                        <a:lumOff val="80000"/>
                      </a:schemeClr>
                    </a:solidFill>
                  </a:tcPr>
                </a:tc>
                <a:tc>
                  <a:txBody>
                    <a:bodyPr/>
                    <a:lstStyle/>
                    <a:p>
                      <a:pPr algn="ctr">
                        <a:spcBef>
                          <a:spcPts val="600"/>
                        </a:spcBef>
                        <a:spcAft>
                          <a:spcPts val="600"/>
                        </a:spcAft>
                      </a:pPr>
                      <a:r>
                        <a:rPr lang="en-AU" sz="1400" b="1" kern="0" dirty="0">
                          <a:effectLst/>
                        </a:rPr>
                        <a:t>Advisory</a:t>
                      </a:r>
                      <a:endParaRPr lang="en-AU" sz="1400" b="1" kern="1100" dirty="0">
                        <a:effectLst/>
                        <a:latin typeface="Arial"/>
                        <a:ea typeface="Times New Roman"/>
                        <a:cs typeface="Times New Roman"/>
                      </a:endParaRPr>
                    </a:p>
                  </a:txBody>
                  <a:tcPr marL="68580" marR="68580" marT="0" marB="0"/>
                </a:tc>
                <a:tc>
                  <a:txBody>
                    <a:bodyPr/>
                    <a:lstStyle/>
                    <a:p>
                      <a:pPr algn="ctr">
                        <a:spcBef>
                          <a:spcPts val="600"/>
                        </a:spcBef>
                        <a:spcAft>
                          <a:spcPts val="600"/>
                        </a:spcAft>
                      </a:pPr>
                      <a:r>
                        <a:rPr lang="en-AU" sz="1400" b="1" kern="0" dirty="0">
                          <a:effectLst/>
                        </a:rPr>
                        <a:t>Negotiation Activity (Class B)</a:t>
                      </a:r>
                      <a:endParaRPr lang="en-AU" sz="1400" b="1" kern="1100" dirty="0">
                        <a:effectLst/>
                        <a:latin typeface="Arial"/>
                        <a:ea typeface="Times New Roman"/>
                        <a:cs typeface="Times New Roman"/>
                      </a:endParaRPr>
                    </a:p>
                  </a:txBody>
                  <a:tcPr marL="68580" marR="68580" marT="0" marB="0"/>
                </a:tc>
                <a:tc>
                  <a:txBody>
                    <a:bodyPr/>
                    <a:lstStyle/>
                    <a:p>
                      <a:pPr algn="ctr">
                        <a:spcBef>
                          <a:spcPts val="600"/>
                        </a:spcBef>
                        <a:spcAft>
                          <a:spcPts val="600"/>
                        </a:spcAft>
                      </a:pPr>
                      <a:r>
                        <a:rPr lang="en-AU" sz="1400" b="1" kern="0" dirty="0">
                          <a:effectLst/>
                        </a:rPr>
                        <a:t>Negotiation Activity (Class A)</a:t>
                      </a:r>
                      <a:endParaRPr lang="en-AU" sz="1400" b="1" kern="1100" dirty="0">
                        <a:effectLst/>
                        <a:latin typeface="Arial"/>
                        <a:ea typeface="Times New Roman"/>
                        <a:cs typeface="Times New Roman"/>
                      </a:endParaRPr>
                    </a:p>
                  </a:txBody>
                  <a:tcPr marL="68580" marR="68580" marT="0" marB="0"/>
                </a:tc>
                <a:extLst>
                  <a:ext uri="{0D108BD9-81ED-4DB2-BD59-A6C34878D82A}">
                    <a16:rowId xmlns:a16="http://schemas.microsoft.com/office/drawing/2014/main" val="10001"/>
                  </a:ext>
                </a:extLst>
              </a:tr>
              <a:tr h="475153">
                <a:tc>
                  <a:txBody>
                    <a:bodyPr/>
                    <a:lstStyle/>
                    <a:p>
                      <a:pPr>
                        <a:spcBef>
                          <a:spcPts val="600"/>
                        </a:spcBef>
                        <a:spcAft>
                          <a:spcPts val="600"/>
                        </a:spcAft>
                      </a:pPr>
                      <a:r>
                        <a:rPr lang="en-AU" sz="1400" kern="0" dirty="0">
                          <a:effectLst/>
                        </a:rPr>
                        <a:t>Commercial Purpose Licence</a:t>
                      </a:r>
                      <a:endParaRPr lang="en-AU" sz="1400" kern="1100" dirty="0">
                        <a:effectLst/>
                        <a:latin typeface="Arial"/>
                        <a:ea typeface="Times New Roman"/>
                        <a:cs typeface="Times New Roman"/>
                      </a:endParaRPr>
                    </a:p>
                  </a:txBody>
                  <a:tcPr marL="68580" marR="68580" marT="0" marB="0">
                    <a:solidFill>
                      <a:schemeClr val="accent2">
                        <a:lumMod val="20000"/>
                        <a:lumOff val="80000"/>
                      </a:schemeClr>
                    </a:solidFill>
                  </a:tcPr>
                </a:tc>
                <a:tc>
                  <a:txBody>
                    <a:bodyPr/>
                    <a:lstStyle/>
                    <a:p>
                      <a:pPr algn="ctr">
                        <a:spcBef>
                          <a:spcPts val="600"/>
                        </a:spcBef>
                        <a:spcAft>
                          <a:spcPts val="600"/>
                        </a:spcAft>
                      </a:pPr>
                      <a:r>
                        <a:rPr lang="en-AU" sz="1400" b="1" kern="0" dirty="0">
                          <a:effectLst/>
                        </a:rPr>
                        <a:t>Advisory</a:t>
                      </a:r>
                      <a:endParaRPr lang="en-AU" sz="1400" b="1" kern="1100" dirty="0">
                        <a:effectLst/>
                        <a:latin typeface="Arial"/>
                        <a:ea typeface="Times New Roman"/>
                        <a:cs typeface="Times New Roman"/>
                      </a:endParaRPr>
                    </a:p>
                  </a:txBody>
                  <a:tcPr marL="68580" marR="68580" marT="0" marB="0"/>
                </a:tc>
                <a:tc>
                  <a:txBody>
                    <a:bodyPr/>
                    <a:lstStyle/>
                    <a:p>
                      <a:pPr algn="ctr">
                        <a:spcBef>
                          <a:spcPts val="600"/>
                        </a:spcBef>
                        <a:spcAft>
                          <a:spcPts val="600"/>
                        </a:spcAft>
                      </a:pPr>
                      <a:r>
                        <a:rPr lang="en-AU" sz="1400" b="1" kern="0" dirty="0">
                          <a:effectLst/>
                        </a:rPr>
                        <a:t>Negotiation Activity (Class B)</a:t>
                      </a:r>
                      <a:endParaRPr lang="en-AU" sz="1400" b="1" kern="1100" dirty="0">
                        <a:effectLst/>
                        <a:latin typeface="Arial"/>
                        <a:ea typeface="Times New Roman"/>
                        <a:cs typeface="Times New Roman"/>
                      </a:endParaRPr>
                    </a:p>
                  </a:txBody>
                  <a:tcPr marL="68580" marR="68580" marT="0" marB="0"/>
                </a:tc>
                <a:tc>
                  <a:txBody>
                    <a:bodyPr/>
                    <a:lstStyle/>
                    <a:p>
                      <a:pPr algn="ctr">
                        <a:spcBef>
                          <a:spcPts val="600"/>
                        </a:spcBef>
                        <a:spcAft>
                          <a:spcPts val="600"/>
                        </a:spcAft>
                      </a:pPr>
                      <a:r>
                        <a:rPr lang="en-AU" sz="1400" b="1" kern="0" dirty="0">
                          <a:effectLst/>
                        </a:rPr>
                        <a:t>Negotiation Activity (Class A)</a:t>
                      </a:r>
                      <a:endParaRPr lang="en-AU" sz="1400" b="1" kern="1100" dirty="0">
                        <a:effectLst/>
                        <a:latin typeface="Arial"/>
                        <a:ea typeface="Times New Roman"/>
                        <a:cs typeface="Times New Roman"/>
                      </a:endParaRPr>
                    </a:p>
                  </a:txBody>
                  <a:tcPr marL="68580" marR="68580" marT="0" marB="0"/>
                </a:tc>
                <a:extLst>
                  <a:ext uri="{0D108BD9-81ED-4DB2-BD59-A6C34878D82A}">
                    <a16:rowId xmlns:a16="http://schemas.microsoft.com/office/drawing/2014/main" val="10002"/>
                  </a:ext>
                </a:extLst>
              </a:tr>
              <a:tr h="475153">
                <a:tc>
                  <a:txBody>
                    <a:bodyPr/>
                    <a:lstStyle/>
                    <a:p>
                      <a:pPr>
                        <a:spcBef>
                          <a:spcPts val="600"/>
                        </a:spcBef>
                        <a:spcAft>
                          <a:spcPts val="600"/>
                        </a:spcAft>
                      </a:pPr>
                      <a:r>
                        <a:rPr lang="en-AU" sz="1400" kern="0" dirty="0">
                          <a:effectLst/>
                        </a:rPr>
                        <a:t>Commercial Purpose Lease</a:t>
                      </a:r>
                      <a:endParaRPr lang="en-AU" sz="1400" kern="1100" dirty="0">
                        <a:effectLst/>
                        <a:latin typeface="Arial"/>
                        <a:ea typeface="Times New Roman"/>
                        <a:cs typeface="Times New Roman"/>
                      </a:endParaRPr>
                    </a:p>
                  </a:txBody>
                  <a:tcPr marL="68580" marR="68580" marT="0" marB="0">
                    <a:solidFill>
                      <a:schemeClr val="accent2">
                        <a:lumMod val="20000"/>
                        <a:lumOff val="80000"/>
                      </a:schemeClr>
                    </a:solidFill>
                  </a:tcPr>
                </a:tc>
                <a:tc>
                  <a:txBody>
                    <a:bodyPr/>
                    <a:lstStyle/>
                    <a:p>
                      <a:pPr algn="ctr">
                        <a:spcBef>
                          <a:spcPts val="600"/>
                        </a:spcBef>
                        <a:spcAft>
                          <a:spcPts val="600"/>
                        </a:spcAft>
                      </a:pPr>
                      <a:r>
                        <a:rPr lang="en-AU" sz="1400" b="1" kern="0" dirty="0">
                          <a:effectLst/>
                        </a:rPr>
                        <a:t>Advisory</a:t>
                      </a:r>
                      <a:endParaRPr lang="en-AU" sz="1400" b="1" kern="1100" dirty="0">
                        <a:effectLst/>
                        <a:latin typeface="Arial"/>
                        <a:ea typeface="Times New Roman"/>
                        <a:cs typeface="Times New Roman"/>
                      </a:endParaRPr>
                    </a:p>
                  </a:txBody>
                  <a:tcPr marL="68580" marR="68580" marT="0" marB="0"/>
                </a:tc>
                <a:tc>
                  <a:txBody>
                    <a:bodyPr/>
                    <a:lstStyle/>
                    <a:p>
                      <a:pPr algn="ctr">
                        <a:spcBef>
                          <a:spcPts val="600"/>
                        </a:spcBef>
                        <a:spcAft>
                          <a:spcPts val="600"/>
                        </a:spcAft>
                      </a:pPr>
                      <a:r>
                        <a:rPr lang="en-AU" sz="1400" b="1" kern="0" dirty="0">
                          <a:effectLst/>
                        </a:rPr>
                        <a:t>Negotiation Activity (Class A)</a:t>
                      </a:r>
                      <a:endParaRPr lang="en-AU" sz="1400" b="1" kern="1100" dirty="0">
                        <a:effectLst/>
                        <a:latin typeface="Arial"/>
                        <a:ea typeface="Times New Roman"/>
                        <a:cs typeface="Times New Roman"/>
                      </a:endParaRPr>
                    </a:p>
                  </a:txBody>
                  <a:tcPr marL="68580" marR="68580" marT="0" marB="0"/>
                </a:tc>
                <a:tc>
                  <a:txBody>
                    <a:bodyPr/>
                    <a:lstStyle/>
                    <a:p>
                      <a:pPr algn="ctr">
                        <a:spcBef>
                          <a:spcPts val="600"/>
                        </a:spcBef>
                        <a:spcAft>
                          <a:spcPts val="600"/>
                        </a:spcAft>
                      </a:pPr>
                      <a:r>
                        <a:rPr lang="en-AU" sz="1400" b="1" kern="0" dirty="0">
                          <a:effectLst/>
                        </a:rPr>
                        <a:t>Agreement</a:t>
                      </a:r>
                      <a:endParaRPr lang="en-AU" sz="1400" b="1" kern="1100" dirty="0">
                        <a:effectLst/>
                        <a:latin typeface="Arial"/>
                        <a:ea typeface="Times New Roman"/>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6" name="Rectangle 5"/>
          <p:cNvSpPr/>
          <p:nvPr/>
        </p:nvSpPr>
        <p:spPr>
          <a:xfrm>
            <a:off x="467544" y="1556792"/>
            <a:ext cx="8064896"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sz="1600" dirty="0"/>
              <a:t>A lease licence or permit will be for a </a:t>
            </a:r>
            <a:r>
              <a:rPr lang="en-AU" sz="1600" b="1" dirty="0"/>
              <a:t>Commercial purpose </a:t>
            </a:r>
            <a:r>
              <a:rPr lang="en-AU" sz="1600" dirty="0"/>
              <a:t>if granted for any purpose other than for a Community Purposes.  </a:t>
            </a:r>
            <a:endParaRPr lang="en-GB" sz="1600" dirty="0"/>
          </a:p>
        </p:txBody>
      </p:sp>
      <p:sp>
        <p:nvSpPr>
          <p:cNvPr id="9" name="Rectangle 8"/>
          <p:cNvSpPr/>
          <p:nvPr/>
        </p:nvSpPr>
        <p:spPr>
          <a:xfrm>
            <a:off x="1426779" y="2780928"/>
            <a:ext cx="6013313"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AU" dirty="0"/>
              <a:t>Categories of </a:t>
            </a:r>
            <a:r>
              <a:rPr lang="en-AU" b="1" dirty="0"/>
              <a:t>Commercial Purpose </a:t>
            </a:r>
            <a:r>
              <a:rPr lang="en-AU" dirty="0"/>
              <a:t>leases, licence and permits</a:t>
            </a:r>
            <a:r>
              <a:rPr lang="en-AU" b="1" dirty="0"/>
              <a:t> </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3046098577"/>
              </p:ext>
            </p:extLst>
          </p:nvPr>
        </p:nvGraphicFramePr>
        <p:xfrm>
          <a:off x="6317417" y="3245987"/>
          <a:ext cx="2547135" cy="2366099"/>
        </p:xfrm>
        <a:graphic>
          <a:graphicData uri="http://schemas.openxmlformats.org/drawingml/2006/table">
            <a:tbl>
              <a:tblPr firstRow="1" firstCol="1" bandRow="1">
                <a:tableStyleId>{5940675A-B579-460E-94D1-54222C63F5DA}</a:tableStyleId>
              </a:tblPr>
              <a:tblGrid>
                <a:gridCol w="2547135">
                  <a:extLst>
                    <a:ext uri="{9D8B030D-6E8A-4147-A177-3AD203B41FA5}">
                      <a16:colId xmlns:a16="http://schemas.microsoft.com/office/drawing/2014/main" val="2709884527"/>
                    </a:ext>
                  </a:extLst>
                </a:gridCol>
              </a:tblGrid>
              <a:tr h="934377">
                <a:tc>
                  <a:txBody>
                    <a:bodyPr/>
                    <a:lstStyle/>
                    <a:p>
                      <a:pPr algn="ctr">
                        <a:spcAft>
                          <a:spcPts val="0"/>
                        </a:spcAft>
                      </a:pPr>
                      <a:r>
                        <a:rPr lang="en-AU" sz="1400" kern="0" dirty="0">
                          <a:solidFill>
                            <a:schemeClr val="bg1"/>
                          </a:solidFill>
                          <a:effectLst/>
                        </a:rPr>
                        <a:t>What did TRC asked for?</a:t>
                      </a:r>
                      <a:endParaRPr lang="en-AU" sz="1400" kern="1100" dirty="0">
                        <a:solidFill>
                          <a:schemeClr val="bg1"/>
                        </a:solidFill>
                        <a:effectLst/>
                        <a:latin typeface="Arial"/>
                        <a:ea typeface="Times New Roman"/>
                        <a:cs typeface="Times New Roman"/>
                      </a:endParaRPr>
                    </a:p>
                  </a:txBody>
                  <a:tcPr marL="68580" marR="68580" marT="0" marB="0">
                    <a:solidFill>
                      <a:schemeClr val="accent2"/>
                    </a:solidFill>
                  </a:tcPr>
                </a:tc>
                <a:extLst>
                  <a:ext uri="{0D108BD9-81ED-4DB2-BD59-A6C34878D82A}">
                    <a16:rowId xmlns:a16="http://schemas.microsoft.com/office/drawing/2014/main" val="1456649654"/>
                  </a:ext>
                </a:extLst>
              </a:tr>
              <a:tr h="475153">
                <a:tc>
                  <a:txBody>
                    <a:bodyPr/>
                    <a:lstStyle/>
                    <a:p>
                      <a:pPr algn="ctr">
                        <a:spcBef>
                          <a:spcPts val="0"/>
                        </a:spcBef>
                        <a:spcAft>
                          <a:spcPts val="0"/>
                        </a:spcAft>
                      </a:pPr>
                      <a:r>
                        <a:rPr lang="en-AU" sz="1400" b="1" kern="0" dirty="0">
                          <a:solidFill>
                            <a:srgbClr val="FF0000"/>
                          </a:solidFill>
                          <a:effectLst/>
                        </a:rPr>
                        <a:t>Negotiation Activity (Class A)</a:t>
                      </a:r>
                    </a:p>
                    <a:p>
                      <a:pPr algn="ctr">
                        <a:spcBef>
                          <a:spcPts val="0"/>
                        </a:spcBef>
                        <a:spcAft>
                          <a:spcPts val="600"/>
                        </a:spcAft>
                      </a:pPr>
                      <a:endParaRPr lang="en-AU" sz="1100" b="0" kern="1100" dirty="0">
                        <a:solidFill>
                          <a:srgbClr val="FF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val="1004742586"/>
                  </a:ext>
                </a:extLst>
              </a:tr>
              <a:tr h="481416">
                <a:tc>
                  <a:txBody>
                    <a:bodyPr/>
                    <a:lstStyle/>
                    <a:p>
                      <a:pPr algn="ctr">
                        <a:spcBef>
                          <a:spcPts val="0"/>
                        </a:spcBef>
                        <a:spcAft>
                          <a:spcPts val="0"/>
                        </a:spcAft>
                      </a:pPr>
                      <a:r>
                        <a:rPr lang="en-AU" sz="1400" b="1" kern="0" dirty="0">
                          <a:solidFill>
                            <a:srgbClr val="FF0000"/>
                          </a:solidFill>
                          <a:effectLst/>
                        </a:rPr>
                        <a:t>Negotiation Activity (Class A)</a:t>
                      </a:r>
                    </a:p>
                    <a:p>
                      <a:pPr marL="0" marR="0" indent="0" algn="ctr" defTabSz="914400" rtl="0" eaLnBrk="1" fontAlgn="auto" latinLnBrk="0" hangingPunct="1">
                        <a:lnSpc>
                          <a:spcPct val="100000"/>
                        </a:lnSpc>
                        <a:spcBef>
                          <a:spcPts val="0"/>
                        </a:spcBef>
                        <a:spcAft>
                          <a:spcPts val="600"/>
                        </a:spcAft>
                        <a:buClrTx/>
                        <a:buSzTx/>
                        <a:buFontTx/>
                        <a:buNone/>
                        <a:tabLst/>
                        <a:defRPr/>
                      </a:pPr>
                      <a:endParaRPr lang="en-AU" sz="1100" b="0" kern="1100" dirty="0">
                        <a:solidFill>
                          <a:srgbClr val="FF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val="1386773494"/>
                  </a:ext>
                </a:extLst>
              </a:tr>
              <a:tr h="475153">
                <a:tc>
                  <a:txBody>
                    <a:bodyPr/>
                    <a:lstStyle/>
                    <a:p>
                      <a:pPr algn="ctr">
                        <a:spcBef>
                          <a:spcPts val="600"/>
                        </a:spcBef>
                        <a:spcAft>
                          <a:spcPts val="600"/>
                        </a:spcAft>
                      </a:pPr>
                      <a:r>
                        <a:rPr lang="en-AU" sz="1400" b="1" kern="0" dirty="0">
                          <a:solidFill>
                            <a:srgbClr val="FF0000"/>
                          </a:solidFill>
                          <a:effectLst/>
                        </a:rPr>
                        <a:t>Agreement Activity</a:t>
                      </a:r>
                      <a:r>
                        <a:rPr lang="en-AU" sz="1400" b="1" kern="0" baseline="0" dirty="0">
                          <a:solidFill>
                            <a:srgbClr val="FF0000"/>
                          </a:solidFill>
                          <a:effectLst/>
                        </a:rPr>
                        <a:t> </a:t>
                      </a:r>
                      <a:endParaRPr lang="en-AU" sz="1400" b="1" kern="1100" dirty="0">
                        <a:solidFill>
                          <a:srgbClr val="FF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val="2795701716"/>
                  </a:ext>
                </a:extLst>
              </a:tr>
            </a:tbl>
          </a:graphicData>
        </a:graphic>
      </p:graphicFrame>
      <p:pic>
        <p:nvPicPr>
          <p:cNvPr id="11" name="Picture 10">
            <a:extLst>
              <a:ext uri="{FF2B5EF4-FFF2-40B4-BE49-F238E27FC236}">
                <a16:creationId xmlns:a16="http://schemas.microsoft.com/office/drawing/2014/main" id="{D2E4FA88-636D-4621-9A5A-A16B6A6E68D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379905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normAutofit fontScale="90000"/>
          </a:bodyPr>
          <a:lstStyle/>
          <a:p>
            <a:br>
              <a:rPr lang="en-AU" dirty="0"/>
            </a:br>
            <a:r>
              <a:rPr lang="en-AU" dirty="0">
                <a:solidFill>
                  <a:schemeClr val="bg1"/>
                </a:solidFill>
              </a:rPr>
              <a:t>A closer look at Earth Resource Infrastructure Authorisations </a:t>
            </a:r>
            <a:br>
              <a:rPr lang="en-AU" dirty="0">
                <a:solidFill>
                  <a:schemeClr val="bg1"/>
                </a:solidFill>
              </a:rPr>
            </a:br>
            <a:endParaRPr lang="en-AU" dirty="0">
              <a:solidFill>
                <a:schemeClr val="bg1"/>
              </a:solidFill>
            </a:endParaRPr>
          </a:p>
        </p:txBody>
      </p:sp>
      <p:sp>
        <p:nvSpPr>
          <p:cNvPr id="5" name="Slide Number Placeholder 4"/>
          <p:cNvSpPr>
            <a:spLocks noGrp="1"/>
          </p:cNvSpPr>
          <p:nvPr>
            <p:ph type="sldNum" sz="quarter" idx="12"/>
          </p:nvPr>
        </p:nvSpPr>
        <p:spPr/>
        <p:txBody>
          <a:bodyPr/>
          <a:lstStyle/>
          <a:p>
            <a:fld id="{B1B03286-66D5-43FB-A277-D51ADAD32112}" type="slidenum">
              <a:rPr lang="en-AU" smtClean="0"/>
              <a:t>42</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259632" y="2996952"/>
            <a:ext cx="633441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AU" dirty="0"/>
              <a:t>Earth Resource Infrastructure Authorisations </a:t>
            </a:r>
          </a:p>
        </p:txBody>
      </p:sp>
      <p:pic>
        <p:nvPicPr>
          <p:cNvPr id="7" name="Picture 6">
            <a:extLst>
              <a:ext uri="{FF2B5EF4-FFF2-40B4-BE49-F238E27FC236}">
                <a16:creationId xmlns:a16="http://schemas.microsoft.com/office/drawing/2014/main" id="{7236D3D6-06BA-4BF9-807D-EA6D93F8B8B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362113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047325"/>
          </a:xfrm>
          <a:solidFill>
            <a:schemeClr val="accent2"/>
          </a:solidFill>
        </p:spPr>
        <p:txBody>
          <a:bodyPr>
            <a:normAutofit/>
          </a:bodyPr>
          <a:lstStyle/>
          <a:p>
            <a:pPr algn="ctr"/>
            <a:br>
              <a:rPr lang="en-AU" dirty="0"/>
            </a:br>
            <a:r>
              <a:rPr lang="en-AU" dirty="0">
                <a:solidFill>
                  <a:schemeClr val="bg1"/>
                </a:solidFill>
              </a:rPr>
              <a:t>Earth Resource Infrastructure Authorisations </a:t>
            </a:r>
          </a:p>
        </p:txBody>
      </p:sp>
      <p:sp>
        <p:nvSpPr>
          <p:cNvPr id="5" name="Slide Number Placeholder 4"/>
          <p:cNvSpPr>
            <a:spLocks noGrp="1"/>
          </p:cNvSpPr>
          <p:nvPr>
            <p:ph type="sldNum" sz="quarter" idx="12"/>
          </p:nvPr>
        </p:nvSpPr>
        <p:spPr/>
        <p:txBody>
          <a:bodyPr/>
          <a:lstStyle/>
          <a:p>
            <a:fld id="{B1B03286-66D5-43FB-A277-D51ADAD32112}" type="slidenum">
              <a:rPr lang="en-AU" smtClean="0"/>
              <a:t>43</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471085" y="3933056"/>
            <a:ext cx="8230473" cy="36933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Community Benefits are either:</a:t>
            </a:r>
          </a:p>
        </p:txBody>
      </p:sp>
      <p:sp>
        <p:nvSpPr>
          <p:cNvPr id="10" name="Rectangle 9"/>
          <p:cNvSpPr/>
          <p:nvPr/>
        </p:nvSpPr>
        <p:spPr>
          <a:xfrm>
            <a:off x="1210194" y="4437112"/>
            <a:ext cx="3805337"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AU" dirty="0"/>
              <a:t>to be negotiated between the parties; </a:t>
            </a:r>
            <a:endParaRPr lang="en-GB" dirty="0"/>
          </a:p>
        </p:txBody>
      </p:sp>
      <p:sp>
        <p:nvSpPr>
          <p:cNvPr id="11" name="Rectangle 10"/>
          <p:cNvSpPr/>
          <p:nvPr/>
        </p:nvSpPr>
        <p:spPr>
          <a:xfrm>
            <a:off x="1210194" y="5649564"/>
            <a:ext cx="602610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dirty="0"/>
              <a:t>with respect to </a:t>
            </a:r>
            <a:r>
              <a:rPr lang="en-AU" b="1" dirty="0"/>
              <a:t>exploration</a:t>
            </a:r>
            <a:r>
              <a:rPr lang="en-AU" dirty="0"/>
              <a:t> activities Schedule 4 may apply.</a:t>
            </a:r>
            <a:endParaRPr lang="en-GB" dirty="0"/>
          </a:p>
        </p:txBody>
      </p:sp>
      <p:sp>
        <p:nvSpPr>
          <p:cNvPr id="13" name="Rectangle 12"/>
          <p:cNvSpPr/>
          <p:nvPr/>
        </p:nvSpPr>
        <p:spPr>
          <a:xfrm>
            <a:off x="1243837" y="5074733"/>
            <a:ext cx="439544"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AU" dirty="0"/>
              <a:t>or </a:t>
            </a:r>
            <a:endParaRPr lang="en-GB" dirty="0"/>
          </a:p>
        </p:txBody>
      </p:sp>
      <p:sp>
        <p:nvSpPr>
          <p:cNvPr id="14" name="Rectangle 13"/>
          <p:cNvSpPr/>
          <p:nvPr/>
        </p:nvSpPr>
        <p:spPr>
          <a:xfrm>
            <a:off x="436122" y="1427526"/>
            <a:ext cx="8147215"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An Earth Resource or Infrastructure Authorisation means any licence, permit or lease allowing for the for prosecting, exploration or mining of minerals (gold, copper, zinc. etc.) or exploration or production of petroleum, or gas. This category also includes authorisations relating to renewable geothermal energy and gas sequestration. </a:t>
            </a:r>
            <a:endParaRPr lang="en-GB" dirty="0"/>
          </a:p>
        </p:txBody>
      </p:sp>
      <p:sp>
        <p:nvSpPr>
          <p:cNvPr id="4" name="Rectangle 3"/>
          <p:cNvSpPr/>
          <p:nvPr/>
        </p:nvSpPr>
        <p:spPr>
          <a:xfrm>
            <a:off x="436122" y="2844679"/>
            <a:ext cx="8147215"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The LUAA  applies to the grant, amendment or variation of a Earth Resource or Infrastructure Authorisation </a:t>
            </a:r>
          </a:p>
        </p:txBody>
      </p:sp>
      <p:pic>
        <p:nvPicPr>
          <p:cNvPr id="12" name="Picture 11">
            <a:extLst>
              <a:ext uri="{FF2B5EF4-FFF2-40B4-BE49-F238E27FC236}">
                <a16:creationId xmlns:a16="http://schemas.microsoft.com/office/drawing/2014/main" id="{52AB86AB-24E0-43C1-A4EB-E55878E9DBB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108959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19333"/>
          </a:xfrm>
          <a:solidFill>
            <a:schemeClr val="accent2"/>
          </a:solidFill>
        </p:spPr>
        <p:txBody>
          <a:bodyPr>
            <a:normAutofit/>
          </a:bodyPr>
          <a:lstStyle/>
          <a:p>
            <a:pPr algn="ctr"/>
            <a:br>
              <a:rPr lang="en-AU" dirty="0"/>
            </a:br>
            <a:r>
              <a:rPr lang="en-AU" dirty="0">
                <a:solidFill>
                  <a:schemeClr val="bg1"/>
                </a:solidFill>
              </a:rPr>
              <a:t>Earth Resource Infrastructure Authorisations </a:t>
            </a:r>
          </a:p>
        </p:txBody>
      </p:sp>
      <p:sp>
        <p:nvSpPr>
          <p:cNvPr id="5" name="Slide Number Placeholder 4"/>
          <p:cNvSpPr>
            <a:spLocks noGrp="1"/>
          </p:cNvSpPr>
          <p:nvPr>
            <p:ph type="sldNum" sz="quarter" idx="12"/>
          </p:nvPr>
        </p:nvSpPr>
        <p:spPr/>
        <p:txBody>
          <a:bodyPr/>
          <a:lstStyle/>
          <a:p>
            <a:fld id="{B1B03286-66D5-43FB-A277-D51ADAD32112}" type="slidenum">
              <a:rPr lang="en-AU" smtClean="0"/>
              <a:t>44</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514401" y="1939076"/>
            <a:ext cx="1083374"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AU" b="1" dirty="0"/>
              <a:t>Advisory:</a:t>
            </a:r>
            <a:endParaRPr lang="en-GB" b="1" dirty="0"/>
          </a:p>
        </p:txBody>
      </p:sp>
      <p:sp>
        <p:nvSpPr>
          <p:cNvPr id="4" name="Rectangle 3"/>
          <p:cNvSpPr/>
          <p:nvPr/>
        </p:nvSpPr>
        <p:spPr>
          <a:xfrm>
            <a:off x="2697785" y="2123974"/>
            <a:ext cx="5904656"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sz="1600" dirty="0"/>
              <a:t>a pre-licence survey under the Pipelines Act 2005 (Vic)</a:t>
            </a:r>
            <a:endParaRPr lang="en-GB" sz="1600" dirty="0"/>
          </a:p>
        </p:txBody>
      </p:sp>
      <p:sp>
        <p:nvSpPr>
          <p:cNvPr id="6" name="Rectangle 5"/>
          <p:cNvSpPr/>
          <p:nvPr/>
        </p:nvSpPr>
        <p:spPr>
          <a:xfrm>
            <a:off x="2695778" y="1429325"/>
            <a:ext cx="5908670"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sz="1600" dirty="0"/>
              <a:t>extracting stone from an existing reserve, or a reserve recommended by</a:t>
            </a:r>
            <a:r>
              <a:rPr lang="en-AU" sz="1050" dirty="0"/>
              <a:t> </a:t>
            </a:r>
            <a:r>
              <a:rPr lang="en-AU" sz="1600" dirty="0"/>
              <a:t> the Victorian Environmental Assessment Council </a:t>
            </a:r>
          </a:p>
        </p:txBody>
      </p:sp>
      <p:sp>
        <p:nvSpPr>
          <p:cNvPr id="16" name="Rectangle 15"/>
          <p:cNvSpPr/>
          <p:nvPr/>
        </p:nvSpPr>
        <p:spPr>
          <a:xfrm>
            <a:off x="523544" y="3080445"/>
            <a:ext cx="1366528" cy="646331"/>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AU" b="1" dirty="0"/>
              <a:t> Negotiation</a:t>
            </a:r>
          </a:p>
          <a:p>
            <a:r>
              <a:rPr lang="en-AU" b="1" dirty="0"/>
              <a:t>(Class A) :</a:t>
            </a:r>
            <a:endParaRPr lang="en-GB" b="1" dirty="0"/>
          </a:p>
        </p:txBody>
      </p:sp>
      <p:sp>
        <p:nvSpPr>
          <p:cNvPr id="12" name="Rectangle 11"/>
          <p:cNvSpPr/>
          <p:nvPr/>
        </p:nvSpPr>
        <p:spPr>
          <a:xfrm>
            <a:off x="2713789" y="2595218"/>
            <a:ext cx="5906197"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sz="1600" b="1" dirty="0"/>
              <a:t>Exploration: </a:t>
            </a:r>
            <a:r>
              <a:rPr lang="en-AU" sz="1600" dirty="0"/>
              <a:t>Any licence or permit allowing for prosecting, or exploring for minerals, petroleum, or gas. This category also includes authorisations relating to renewables and gas sequestration. </a:t>
            </a:r>
            <a:endParaRPr lang="en-GB" sz="1600" dirty="0"/>
          </a:p>
        </p:txBody>
      </p:sp>
      <p:sp>
        <p:nvSpPr>
          <p:cNvPr id="17" name="Rectangle 16"/>
          <p:cNvSpPr/>
          <p:nvPr/>
        </p:nvSpPr>
        <p:spPr>
          <a:xfrm>
            <a:off x="2711316" y="3573313"/>
            <a:ext cx="5908670"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sz="1600" b="1" dirty="0">
                <a:solidFill>
                  <a:prstClr val="black"/>
                </a:solidFill>
              </a:rPr>
              <a:t>Mining / Production:</a:t>
            </a:r>
            <a:r>
              <a:rPr lang="en-AU" sz="1600" dirty="0">
                <a:solidFill>
                  <a:prstClr val="black"/>
                </a:solidFill>
              </a:rPr>
              <a:t> Any licence, or lease allowing extraction of minerals, or production of petroleum or gas.  </a:t>
            </a:r>
            <a:endParaRPr lang="en-GB" sz="1600" dirty="0"/>
          </a:p>
        </p:txBody>
      </p:sp>
      <p:cxnSp>
        <p:nvCxnSpPr>
          <p:cNvPr id="19" name="Straight Arrow Connector 18"/>
          <p:cNvCxnSpPr>
            <a:stCxn id="10" idx="3"/>
          </p:cNvCxnSpPr>
          <p:nvPr/>
        </p:nvCxnSpPr>
        <p:spPr>
          <a:xfrm flipV="1">
            <a:off x="1597775" y="1770842"/>
            <a:ext cx="1110187" cy="3529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0" idx="3"/>
            <a:endCxn id="4" idx="1"/>
          </p:cNvCxnSpPr>
          <p:nvPr/>
        </p:nvCxnSpPr>
        <p:spPr>
          <a:xfrm>
            <a:off x="1597775" y="2123742"/>
            <a:ext cx="1100010" cy="16950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V="1">
            <a:off x="1906764" y="3066945"/>
            <a:ext cx="801198" cy="27675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a:endCxn id="17" idx="1"/>
          </p:cNvCxnSpPr>
          <p:nvPr/>
        </p:nvCxnSpPr>
        <p:spPr>
          <a:xfrm>
            <a:off x="1890072" y="3393637"/>
            <a:ext cx="821244" cy="472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flipV="1">
            <a:off x="8605956" y="2973132"/>
            <a:ext cx="278321" cy="1"/>
          </a:xfrm>
          <a:prstGeom prst="line">
            <a:avLst/>
          </a:prstGeom>
        </p:spPr>
        <p:style>
          <a:lnRef idx="2">
            <a:schemeClr val="dk1"/>
          </a:lnRef>
          <a:fillRef idx="0">
            <a:schemeClr val="dk1"/>
          </a:fillRef>
          <a:effectRef idx="1">
            <a:schemeClr val="dk1"/>
          </a:effectRef>
          <a:fontRef idx="minor">
            <a:schemeClr val="tx1"/>
          </a:fontRef>
        </p:style>
      </p:cxnSp>
      <p:sp>
        <p:nvSpPr>
          <p:cNvPr id="31" name="Rectangle 30"/>
          <p:cNvSpPr/>
          <p:nvPr/>
        </p:nvSpPr>
        <p:spPr>
          <a:xfrm>
            <a:off x="489484" y="4657885"/>
            <a:ext cx="1922276"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sz="1400" b="1" dirty="0"/>
              <a:t>If the proponent agrees to be bound by the terms and conditions in Schedule 4, then it will be treated as:</a:t>
            </a:r>
            <a:r>
              <a:rPr lang="en-AU" sz="1400" dirty="0"/>
              <a:t> </a:t>
            </a:r>
            <a:endParaRPr lang="en-GB" sz="1400" dirty="0"/>
          </a:p>
        </p:txBody>
      </p:sp>
      <p:sp>
        <p:nvSpPr>
          <p:cNvPr id="32" name="Rectangle 31"/>
          <p:cNvSpPr/>
          <p:nvPr/>
        </p:nvSpPr>
        <p:spPr>
          <a:xfrm>
            <a:off x="3204418" y="4823858"/>
            <a:ext cx="932435"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AU" b="1" dirty="0"/>
              <a:t>Routine</a:t>
            </a:r>
            <a:endParaRPr lang="en-GB" b="1" dirty="0"/>
          </a:p>
        </p:txBody>
      </p:sp>
      <p:cxnSp>
        <p:nvCxnSpPr>
          <p:cNvPr id="33" name="Straight Connector 32"/>
          <p:cNvCxnSpPr/>
          <p:nvPr/>
        </p:nvCxnSpPr>
        <p:spPr>
          <a:xfrm flipH="1" flipV="1">
            <a:off x="8900612" y="2967606"/>
            <a:ext cx="36516" cy="1469506"/>
          </a:xfrm>
          <a:prstGeom prst="line">
            <a:avLst/>
          </a:prstGeom>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a:xfrm flipH="1">
            <a:off x="1914897" y="4437112"/>
            <a:ext cx="7022231" cy="0"/>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a:off x="1902278" y="4437112"/>
            <a:ext cx="0" cy="1825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a:xfrm>
            <a:off x="2411760" y="5013176"/>
            <a:ext cx="79208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Rectangle 27"/>
          <p:cNvSpPr/>
          <p:nvPr/>
        </p:nvSpPr>
        <p:spPr>
          <a:xfrm>
            <a:off x="5086321" y="5662826"/>
            <a:ext cx="3861072"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AU" dirty="0"/>
              <a:t> </a:t>
            </a:r>
            <a:r>
              <a:rPr lang="en-AU" dirty="0">
                <a:solidFill>
                  <a:srgbClr val="FF0000"/>
                </a:solidFill>
              </a:rPr>
              <a:t>Need a requirement of </a:t>
            </a:r>
            <a:r>
              <a:rPr lang="en-US" dirty="0">
                <a:solidFill>
                  <a:srgbClr val="FF0000"/>
                </a:solidFill>
              </a:rPr>
              <a:t>notice to TO’s when any such exploration license is granted.</a:t>
            </a:r>
            <a:endParaRPr lang="en-AU" dirty="0">
              <a:solidFill>
                <a:srgbClr val="FF0000"/>
              </a:solidFill>
            </a:endParaRPr>
          </a:p>
        </p:txBody>
      </p:sp>
      <p:sp>
        <p:nvSpPr>
          <p:cNvPr id="29" name="Rectangle 28"/>
          <p:cNvSpPr/>
          <p:nvPr/>
        </p:nvSpPr>
        <p:spPr>
          <a:xfrm>
            <a:off x="4644008" y="4591109"/>
            <a:ext cx="367293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AU" b="1" dirty="0"/>
              <a:t>What did the TRC say? </a:t>
            </a:r>
            <a:endParaRPr lang="en-GB" b="1" dirty="0"/>
          </a:p>
        </p:txBody>
      </p:sp>
      <p:sp>
        <p:nvSpPr>
          <p:cNvPr id="14" name="Rectangle 13"/>
          <p:cNvSpPr/>
          <p:nvPr/>
        </p:nvSpPr>
        <p:spPr>
          <a:xfrm>
            <a:off x="409778" y="5949280"/>
            <a:ext cx="437824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AU" dirty="0">
                <a:solidFill>
                  <a:srgbClr val="FF0000"/>
                </a:solidFill>
              </a:rPr>
              <a:t>If licence involves fracking then it should be an ‘Agreement Activity’</a:t>
            </a:r>
          </a:p>
        </p:txBody>
      </p:sp>
      <p:cxnSp>
        <p:nvCxnSpPr>
          <p:cNvPr id="18" name="Straight Arrow Connector 17"/>
          <p:cNvCxnSpPr>
            <a:stCxn id="32" idx="2"/>
          </p:cNvCxnSpPr>
          <p:nvPr/>
        </p:nvCxnSpPr>
        <p:spPr>
          <a:xfrm flipH="1">
            <a:off x="2915816" y="5193190"/>
            <a:ext cx="754820" cy="70790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a:stCxn id="32" idx="2"/>
          </p:cNvCxnSpPr>
          <p:nvPr/>
        </p:nvCxnSpPr>
        <p:spPr>
          <a:xfrm>
            <a:off x="3670636" y="5193190"/>
            <a:ext cx="1415685" cy="46963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flipH="1">
            <a:off x="179512" y="4005064"/>
            <a:ext cx="251626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179512" y="4005064"/>
            <a:ext cx="0" cy="2232248"/>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p:nvPr/>
        </p:nvCxnSpPr>
        <p:spPr>
          <a:xfrm>
            <a:off x="179512" y="6237312"/>
            <a:ext cx="144016"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26" name="Picture 25" descr="File:Green &lt;strong&gt;tick&lt;/strong&gt;.pn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7066" y="5790476"/>
            <a:ext cx="819893" cy="805135"/>
          </a:xfrm>
          <a:prstGeom prst="rect">
            <a:avLst/>
          </a:prstGeom>
        </p:spPr>
      </p:pic>
    </p:spTree>
    <p:extLst>
      <p:ext uri="{BB962C8B-B14F-4D97-AF65-F5344CB8AC3E}">
        <p14:creationId xmlns:p14="http://schemas.microsoft.com/office/powerpoint/2010/main" val="395119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1000" fill="hold"/>
                                        <p:tgtEl>
                                          <p:spTgt spid="30"/>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1000"/>
                                        <p:tgtEl>
                                          <p:spTgt spid="42"/>
                                        </p:tgtEl>
                                      </p:cBhvr>
                                    </p:animEffect>
                                    <p:anim calcmode="lin" valueType="num">
                                      <p:cBhvr>
                                        <p:cTn id="76" dur="1000" fill="hold"/>
                                        <p:tgtEl>
                                          <p:spTgt spid="42"/>
                                        </p:tgtEl>
                                        <p:attrNameLst>
                                          <p:attrName>ppt_x</p:attrName>
                                        </p:attrNameLst>
                                      </p:cBhvr>
                                      <p:tavLst>
                                        <p:tav tm="0">
                                          <p:val>
                                            <p:strVal val="#ppt_x"/>
                                          </p:val>
                                        </p:tav>
                                        <p:tav tm="100000">
                                          <p:val>
                                            <p:strVal val="#ppt_x"/>
                                          </p:val>
                                        </p:tav>
                                      </p:tavLst>
                                    </p:anim>
                                    <p:anim calcmode="lin" valueType="num">
                                      <p:cBhvr>
                                        <p:cTn id="77" dur="1000" fill="hold"/>
                                        <p:tgtEl>
                                          <p:spTgt spid="42"/>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1000"/>
                                        <p:tgtEl>
                                          <p:spTgt spid="43"/>
                                        </p:tgtEl>
                                      </p:cBhvr>
                                    </p:animEffect>
                                    <p:anim calcmode="lin" valueType="num">
                                      <p:cBhvr>
                                        <p:cTn id="81" dur="1000" fill="hold"/>
                                        <p:tgtEl>
                                          <p:spTgt spid="43"/>
                                        </p:tgtEl>
                                        <p:attrNameLst>
                                          <p:attrName>ppt_x</p:attrName>
                                        </p:attrNameLst>
                                      </p:cBhvr>
                                      <p:tavLst>
                                        <p:tav tm="0">
                                          <p:val>
                                            <p:strVal val="#ppt_x"/>
                                          </p:val>
                                        </p:tav>
                                        <p:tav tm="100000">
                                          <p:val>
                                            <p:strVal val="#ppt_x"/>
                                          </p:val>
                                        </p:tav>
                                      </p:tavLst>
                                    </p:anim>
                                    <p:anim calcmode="lin" valueType="num">
                                      <p:cBhvr>
                                        <p:cTn id="82" dur="1000" fill="hold"/>
                                        <p:tgtEl>
                                          <p:spTgt spid="43"/>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1000"/>
                                        <p:tgtEl>
                                          <p:spTgt spid="48"/>
                                        </p:tgtEl>
                                      </p:cBhvr>
                                    </p:animEffect>
                                    <p:anim calcmode="lin" valueType="num">
                                      <p:cBhvr>
                                        <p:cTn id="93" dur="1000" fill="hold"/>
                                        <p:tgtEl>
                                          <p:spTgt spid="48"/>
                                        </p:tgtEl>
                                        <p:attrNameLst>
                                          <p:attrName>ppt_x</p:attrName>
                                        </p:attrNameLst>
                                      </p:cBhvr>
                                      <p:tavLst>
                                        <p:tav tm="0">
                                          <p:val>
                                            <p:strVal val="#ppt_x"/>
                                          </p:val>
                                        </p:tav>
                                        <p:tav tm="100000">
                                          <p:val>
                                            <p:strVal val="#ppt_x"/>
                                          </p:val>
                                        </p:tav>
                                      </p:tavLst>
                                    </p:anim>
                                    <p:anim calcmode="lin" valueType="num">
                                      <p:cBhvr>
                                        <p:cTn id="94" dur="1000" fill="hold"/>
                                        <p:tgtEl>
                                          <p:spTgt spid="4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1000"/>
                                        <p:tgtEl>
                                          <p:spTgt spid="29"/>
                                        </p:tgtEl>
                                      </p:cBhvr>
                                    </p:animEffect>
                                    <p:anim calcmode="lin" valueType="num">
                                      <p:cBhvr>
                                        <p:cTn id="105" dur="1000" fill="hold"/>
                                        <p:tgtEl>
                                          <p:spTgt spid="29"/>
                                        </p:tgtEl>
                                        <p:attrNameLst>
                                          <p:attrName>ppt_x</p:attrName>
                                        </p:attrNameLst>
                                      </p:cBhvr>
                                      <p:tavLst>
                                        <p:tav tm="0">
                                          <p:val>
                                            <p:strVal val="#ppt_x"/>
                                          </p:val>
                                        </p:tav>
                                        <p:tav tm="100000">
                                          <p:val>
                                            <p:strVal val="#ppt_x"/>
                                          </p:val>
                                        </p:tav>
                                      </p:tavLst>
                                    </p:anim>
                                    <p:anim calcmode="lin" valueType="num">
                                      <p:cBhvr>
                                        <p:cTn id="10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9"/>
                                        </p:tgtEl>
                                        <p:attrNameLst>
                                          <p:attrName>style.visibility</p:attrName>
                                        </p:attrNameLst>
                                      </p:cBhvr>
                                      <p:to>
                                        <p:strVal val="visible"/>
                                      </p:to>
                                    </p:set>
                                    <p:animEffect transition="in" filter="fade">
                                      <p:cBhvr>
                                        <p:cTn id="111" dur="1000"/>
                                        <p:tgtEl>
                                          <p:spTgt spid="9"/>
                                        </p:tgtEl>
                                      </p:cBhvr>
                                    </p:animEffect>
                                    <p:anim calcmode="lin" valueType="num">
                                      <p:cBhvr>
                                        <p:cTn id="112" dur="1000" fill="hold"/>
                                        <p:tgtEl>
                                          <p:spTgt spid="9"/>
                                        </p:tgtEl>
                                        <p:attrNameLst>
                                          <p:attrName>ppt_x</p:attrName>
                                        </p:attrNameLst>
                                      </p:cBhvr>
                                      <p:tavLst>
                                        <p:tav tm="0">
                                          <p:val>
                                            <p:strVal val="#ppt_x"/>
                                          </p:val>
                                        </p:tav>
                                        <p:tav tm="100000">
                                          <p:val>
                                            <p:strVal val="#ppt_x"/>
                                          </p:val>
                                        </p:tav>
                                      </p:tavLst>
                                    </p:anim>
                                    <p:anim calcmode="lin" valueType="num">
                                      <p:cBhvr>
                                        <p:cTn id="113" dur="1000" fill="hold"/>
                                        <p:tgtEl>
                                          <p:spTgt spid="9"/>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13"/>
                                        </p:tgtEl>
                                        <p:attrNameLst>
                                          <p:attrName>style.visibility</p:attrName>
                                        </p:attrNameLst>
                                      </p:cBhvr>
                                      <p:to>
                                        <p:strVal val="visible"/>
                                      </p:to>
                                    </p:set>
                                    <p:animEffect transition="in" filter="fade">
                                      <p:cBhvr>
                                        <p:cTn id="116" dur="1000"/>
                                        <p:tgtEl>
                                          <p:spTgt spid="13"/>
                                        </p:tgtEl>
                                      </p:cBhvr>
                                    </p:animEffect>
                                    <p:anim calcmode="lin" valueType="num">
                                      <p:cBhvr>
                                        <p:cTn id="117" dur="1000" fill="hold"/>
                                        <p:tgtEl>
                                          <p:spTgt spid="13"/>
                                        </p:tgtEl>
                                        <p:attrNameLst>
                                          <p:attrName>ppt_x</p:attrName>
                                        </p:attrNameLst>
                                      </p:cBhvr>
                                      <p:tavLst>
                                        <p:tav tm="0">
                                          <p:val>
                                            <p:strVal val="#ppt_x"/>
                                          </p:val>
                                        </p:tav>
                                        <p:tav tm="100000">
                                          <p:val>
                                            <p:strVal val="#ppt_x"/>
                                          </p:val>
                                        </p:tav>
                                      </p:tavLst>
                                    </p:anim>
                                    <p:anim calcmode="lin" valueType="num">
                                      <p:cBhvr>
                                        <p:cTn id="118" dur="1000" fill="hold"/>
                                        <p:tgtEl>
                                          <p:spTgt spid="13"/>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23"/>
                                        </p:tgtEl>
                                        <p:attrNameLst>
                                          <p:attrName>style.visibility</p:attrName>
                                        </p:attrNameLst>
                                      </p:cBhvr>
                                      <p:to>
                                        <p:strVal val="visible"/>
                                      </p:to>
                                    </p:set>
                                    <p:animEffect transition="in" filter="fade">
                                      <p:cBhvr>
                                        <p:cTn id="121" dur="1000"/>
                                        <p:tgtEl>
                                          <p:spTgt spid="23"/>
                                        </p:tgtEl>
                                      </p:cBhvr>
                                    </p:animEffect>
                                    <p:anim calcmode="lin" valueType="num">
                                      <p:cBhvr>
                                        <p:cTn id="122" dur="1000" fill="hold"/>
                                        <p:tgtEl>
                                          <p:spTgt spid="23"/>
                                        </p:tgtEl>
                                        <p:attrNameLst>
                                          <p:attrName>ppt_x</p:attrName>
                                        </p:attrNameLst>
                                      </p:cBhvr>
                                      <p:tavLst>
                                        <p:tav tm="0">
                                          <p:val>
                                            <p:strVal val="#ppt_x"/>
                                          </p:val>
                                        </p:tav>
                                        <p:tav tm="100000">
                                          <p:val>
                                            <p:strVal val="#ppt_x"/>
                                          </p:val>
                                        </p:tav>
                                      </p:tavLst>
                                    </p:anim>
                                    <p:anim calcmode="lin" valueType="num">
                                      <p:cBhvr>
                                        <p:cTn id="123" dur="1000" fill="hold"/>
                                        <p:tgtEl>
                                          <p:spTgt spid="23"/>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4"/>
                                        </p:tgtEl>
                                        <p:attrNameLst>
                                          <p:attrName>style.visibility</p:attrName>
                                        </p:attrNameLst>
                                      </p:cBhvr>
                                      <p:to>
                                        <p:strVal val="visible"/>
                                      </p:to>
                                    </p:set>
                                    <p:animEffect transition="in" filter="fade">
                                      <p:cBhvr>
                                        <p:cTn id="131" dur="1000"/>
                                        <p:tgtEl>
                                          <p:spTgt spid="14"/>
                                        </p:tgtEl>
                                      </p:cBhvr>
                                    </p:animEffect>
                                    <p:anim calcmode="lin" valueType="num">
                                      <p:cBhvr>
                                        <p:cTn id="132" dur="1000" fill="hold"/>
                                        <p:tgtEl>
                                          <p:spTgt spid="14"/>
                                        </p:tgtEl>
                                        <p:attrNameLst>
                                          <p:attrName>ppt_x</p:attrName>
                                        </p:attrNameLst>
                                      </p:cBhvr>
                                      <p:tavLst>
                                        <p:tav tm="0">
                                          <p:val>
                                            <p:strVal val="#ppt_x"/>
                                          </p:val>
                                        </p:tav>
                                        <p:tav tm="100000">
                                          <p:val>
                                            <p:strVal val="#ppt_x"/>
                                          </p:val>
                                        </p:tav>
                                      </p:tavLst>
                                    </p:anim>
                                    <p:anim calcmode="lin" valueType="num">
                                      <p:cBhvr>
                                        <p:cTn id="1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28"/>
                                        </p:tgtEl>
                                        <p:attrNameLst>
                                          <p:attrName>style.visibility</p:attrName>
                                        </p:attrNameLst>
                                      </p:cBhvr>
                                      <p:to>
                                        <p:strVal val="visible"/>
                                      </p:to>
                                    </p:set>
                                    <p:animEffect transition="in" filter="fade">
                                      <p:cBhvr>
                                        <p:cTn id="138" dur="1000"/>
                                        <p:tgtEl>
                                          <p:spTgt spid="28"/>
                                        </p:tgtEl>
                                      </p:cBhvr>
                                    </p:animEffect>
                                    <p:anim calcmode="lin" valueType="num">
                                      <p:cBhvr>
                                        <p:cTn id="139" dur="1000" fill="hold"/>
                                        <p:tgtEl>
                                          <p:spTgt spid="28"/>
                                        </p:tgtEl>
                                        <p:attrNameLst>
                                          <p:attrName>ppt_x</p:attrName>
                                        </p:attrNameLst>
                                      </p:cBhvr>
                                      <p:tavLst>
                                        <p:tav tm="0">
                                          <p:val>
                                            <p:strVal val="#ppt_x"/>
                                          </p:val>
                                        </p:tav>
                                        <p:tav tm="100000">
                                          <p:val>
                                            <p:strVal val="#ppt_x"/>
                                          </p:val>
                                        </p:tav>
                                      </p:tavLst>
                                    </p:anim>
                                    <p:anim calcmode="lin" valueType="num">
                                      <p:cBhvr>
                                        <p:cTn id="140" dur="1000" fill="hold"/>
                                        <p:tgtEl>
                                          <p:spTgt spid="28"/>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0"/>
                                  </p:stCondLst>
                                  <p:childTnLst>
                                    <p:set>
                                      <p:cBhvr>
                                        <p:cTn id="142" dur="1" fill="hold">
                                          <p:stCondLst>
                                            <p:cond delay="0"/>
                                          </p:stCondLst>
                                        </p:cTn>
                                        <p:tgtEl>
                                          <p:spTgt spid="22"/>
                                        </p:tgtEl>
                                        <p:attrNameLst>
                                          <p:attrName>style.visibility</p:attrName>
                                        </p:attrNameLst>
                                      </p:cBhvr>
                                      <p:to>
                                        <p:strVal val="visible"/>
                                      </p:to>
                                    </p:set>
                                    <p:animEffect transition="in" filter="fade">
                                      <p:cBhvr>
                                        <p:cTn id="143" dur="1000"/>
                                        <p:tgtEl>
                                          <p:spTgt spid="22"/>
                                        </p:tgtEl>
                                      </p:cBhvr>
                                    </p:animEffect>
                                    <p:anim calcmode="lin" valueType="num">
                                      <p:cBhvr>
                                        <p:cTn id="144" dur="1000" fill="hold"/>
                                        <p:tgtEl>
                                          <p:spTgt spid="22"/>
                                        </p:tgtEl>
                                        <p:attrNameLst>
                                          <p:attrName>ppt_x</p:attrName>
                                        </p:attrNameLst>
                                      </p:cBhvr>
                                      <p:tavLst>
                                        <p:tav tm="0">
                                          <p:val>
                                            <p:strVal val="#ppt_x"/>
                                          </p:val>
                                        </p:tav>
                                        <p:tav tm="100000">
                                          <p:val>
                                            <p:strVal val="#ppt_x"/>
                                          </p:val>
                                        </p:tav>
                                      </p:tavLst>
                                    </p:anim>
                                    <p:anim calcmode="lin" valueType="num">
                                      <p:cBhvr>
                                        <p:cTn id="1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nodeType="clickEffect">
                                  <p:stCondLst>
                                    <p:cond delay="0"/>
                                  </p:stCondLst>
                                  <p:childTnLst>
                                    <p:set>
                                      <p:cBhvr>
                                        <p:cTn id="149" dur="1" fill="hold">
                                          <p:stCondLst>
                                            <p:cond delay="0"/>
                                          </p:stCondLst>
                                        </p:cTn>
                                        <p:tgtEl>
                                          <p:spTgt spid="26"/>
                                        </p:tgtEl>
                                        <p:attrNameLst>
                                          <p:attrName>style.visibility</p:attrName>
                                        </p:attrNameLst>
                                      </p:cBhvr>
                                      <p:to>
                                        <p:strVal val="visible"/>
                                      </p:to>
                                    </p:set>
                                    <p:animEffect transition="in" filter="fade">
                                      <p:cBhvr>
                                        <p:cTn id="150" dur="1000"/>
                                        <p:tgtEl>
                                          <p:spTgt spid="26"/>
                                        </p:tgtEl>
                                      </p:cBhvr>
                                    </p:animEffect>
                                    <p:anim calcmode="lin" valueType="num">
                                      <p:cBhvr>
                                        <p:cTn id="151" dur="1000" fill="hold"/>
                                        <p:tgtEl>
                                          <p:spTgt spid="26"/>
                                        </p:tgtEl>
                                        <p:attrNameLst>
                                          <p:attrName>ppt_x</p:attrName>
                                        </p:attrNameLst>
                                      </p:cBhvr>
                                      <p:tavLst>
                                        <p:tav tm="0">
                                          <p:val>
                                            <p:strVal val="#ppt_x"/>
                                          </p:val>
                                        </p:tav>
                                        <p:tav tm="100000">
                                          <p:val>
                                            <p:strVal val="#ppt_x"/>
                                          </p:val>
                                        </p:tav>
                                      </p:tavLst>
                                    </p:anim>
                                    <p:anim calcmode="lin" valueType="num">
                                      <p:cBhvr>
                                        <p:cTn id="15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6" grpId="0" animBg="1"/>
      <p:bldP spid="16" grpId="0" animBg="1"/>
      <p:bldP spid="12" grpId="0" animBg="1"/>
      <p:bldP spid="17" grpId="0" animBg="1"/>
      <p:bldP spid="31" grpId="0" animBg="1"/>
      <p:bldP spid="32" grpId="0" animBg="1"/>
      <p:bldP spid="28" grpId="0" animBg="1"/>
      <p:bldP spid="29"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normAutofit fontScale="90000"/>
          </a:bodyPr>
          <a:lstStyle/>
          <a:p>
            <a:br>
              <a:rPr lang="en-AU" dirty="0"/>
            </a:br>
            <a:r>
              <a:rPr lang="en-AU" dirty="0">
                <a:solidFill>
                  <a:schemeClr val="bg1"/>
                </a:solidFill>
              </a:rPr>
              <a:t>A closer look at Works on land</a:t>
            </a:r>
            <a:br>
              <a:rPr lang="en-AU" dirty="0">
                <a:solidFill>
                  <a:schemeClr val="bg1"/>
                </a:solidFill>
              </a:rPr>
            </a:br>
            <a:endParaRPr lang="en-AU" dirty="0">
              <a:solidFill>
                <a:schemeClr val="bg1"/>
              </a:solidFill>
            </a:endParaRPr>
          </a:p>
        </p:txBody>
      </p:sp>
      <p:sp>
        <p:nvSpPr>
          <p:cNvPr id="5" name="Slide Number Placeholder 4"/>
          <p:cNvSpPr>
            <a:spLocks noGrp="1"/>
          </p:cNvSpPr>
          <p:nvPr>
            <p:ph type="sldNum" sz="quarter" idx="12"/>
          </p:nvPr>
        </p:nvSpPr>
        <p:spPr/>
        <p:txBody>
          <a:bodyPr/>
          <a:lstStyle/>
          <a:p>
            <a:fld id="{B1B03286-66D5-43FB-A277-D51ADAD32112}" type="slidenum">
              <a:rPr lang="en-AU" smtClean="0"/>
              <a:t>45</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259632" y="2996952"/>
            <a:ext cx="633441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AU" dirty="0"/>
              <a:t>Works on land</a:t>
            </a:r>
          </a:p>
        </p:txBody>
      </p:sp>
      <p:pic>
        <p:nvPicPr>
          <p:cNvPr id="7" name="Picture 6">
            <a:extLst>
              <a:ext uri="{FF2B5EF4-FFF2-40B4-BE49-F238E27FC236}">
                <a16:creationId xmlns:a16="http://schemas.microsoft.com/office/drawing/2014/main" id="{6F15640B-F5E2-462C-8C47-F69DF7212D9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64634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047325"/>
          </a:xfrm>
          <a:solidFill>
            <a:schemeClr val="accent2"/>
          </a:solidFill>
        </p:spPr>
        <p:txBody>
          <a:bodyPr>
            <a:normAutofit/>
          </a:bodyPr>
          <a:lstStyle/>
          <a:p>
            <a:pPr algn="ctr"/>
            <a:br>
              <a:rPr lang="en-AU" dirty="0"/>
            </a:br>
            <a:r>
              <a:rPr lang="en-AU" dirty="0">
                <a:solidFill>
                  <a:schemeClr val="bg1"/>
                </a:solidFill>
              </a:rPr>
              <a:t>Works on land</a:t>
            </a:r>
          </a:p>
        </p:txBody>
      </p:sp>
      <p:sp>
        <p:nvSpPr>
          <p:cNvPr id="5" name="Slide Number Placeholder 4"/>
          <p:cNvSpPr>
            <a:spLocks noGrp="1"/>
          </p:cNvSpPr>
          <p:nvPr>
            <p:ph type="sldNum" sz="quarter" idx="12"/>
          </p:nvPr>
        </p:nvSpPr>
        <p:spPr/>
        <p:txBody>
          <a:bodyPr/>
          <a:lstStyle/>
          <a:p>
            <a:fld id="{B1B03286-66D5-43FB-A277-D51ADAD32112}" type="slidenum">
              <a:rPr lang="en-AU" smtClean="0"/>
              <a:t>46</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491535" y="3707587"/>
            <a:ext cx="8230473" cy="36933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Community Benefits are:</a:t>
            </a:r>
          </a:p>
        </p:txBody>
      </p:sp>
      <p:sp>
        <p:nvSpPr>
          <p:cNvPr id="10" name="Rectangle 9"/>
          <p:cNvSpPr/>
          <p:nvPr/>
        </p:nvSpPr>
        <p:spPr>
          <a:xfrm>
            <a:off x="1178113" y="5764614"/>
            <a:ext cx="4999189"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AU" dirty="0"/>
              <a:t>Is otherwise to be negotiated between the parties; </a:t>
            </a:r>
            <a:endParaRPr lang="en-GB" dirty="0"/>
          </a:p>
        </p:txBody>
      </p:sp>
      <p:sp>
        <p:nvSpPr>
          <p:cNvPr id="11" name="Rectangle 10"/>
          <p:cNvSpPr/>
          <p:nvPr/>
        </p:nvSpPr>
        <p:spPr>
          <a:xfrm>
            <a:off x="1210194" y="4221088"/>
            <a:ext cx="602610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dirty="0"/>
              <a:t>payable in accordance with Schedule 7 where the ‘Committee of Management’ is the State or State agency;  </a:t>
            </a:r>
            <a:endParaRPr lang="en-GB" dirty="0"/>
          </a:p>
        </p:txBody>
      </p:sp>
      <p:sp>
        <p:nvSpPr>
          <p:cNvPr id="13" name="Rectangle 12"/>
          <p:cNvSpPr/>
          <p:nvPr/>
        </p:nvSpPr>
        <p:spPr>
          <a:xfrm>
            <a:off x="1243837" y="5074733"/>
            <a:ext cx="439544"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AU" dirty="0"/>
              <a:t>or </a:t>
            </a:r>
            <a:endParaRPr lang="en-GB" dirty="0"/>
          </a:p>
        </p:txBody>
      </p:sp>
      <p:sp>
        <p:nvSpPr>
          <p:cNvPr id="14" name="Rectangle 13"/>
          <p:cNvSpPr/>
          <p:nvPr/>
        </p:nvSpPr>
        <p:spPr>
          <a:xfrm>
            <a:off x="436122" y="1427526"/>
            <a:ext cx="8147215"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Works on land includes any clearing, planned controlled burning, carrying out of works, or revegetation on Crown land. </a:t>
            </a:r>
            <a:endParaRPr lang="en-GB" dirty="0"/>
          </a:p>
        </p:txBody>
      </p:sp>
      <p:sp>
        <p:nvSpPr>
          <p:cNvPr id="15" name="Rectangle 14"/>
          <p:cNvSpPr/>
          <p:nvPr/>
        </p:nvSpPr>
        <p:spPr>
          <a:xfrm>
            <a:off x="467870" y="2276872"/>
            <a:ext cx="8204696" cy="120032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Crown land is overseen and managed by a ‘Committee of Management’ – and it is this committee that is responsible for negotiations and entering into an agreement with the TOGE. </a:t>
            </a:r>
          </a:p>
          <a:p>
            <a:endParaRPr lang="en-AU" dirty="0"/>
          </a:p>
        </p:txBody>
      </p:sp>
      <p:pic>
        <p:nvPicPr>
          <p:cNvPr id="12" name="Picture 11">
            <a:extLst>
              <a:ext uri="{FF2B5EF4-FFF2-40B4-BE49-F238E27FC236}">
                <a16:creationId xmlns:a16="http://schemas.microsoft.com/office/drawing/2014/main" id="{B1AB2B5F-EFAE-4555-BF08-3EE42E7F225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266493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047325"/>
          </a:xfrm>
          <a:solidFill>
            <a:schemeClr val="accent2"/>
          </a:solidFill>
        </p:spPr>
        <p:txBody>
          <a:bodyPr>
            <a:normAutofit/>
          </a:bodyPr>
          <a:lstStyle/>
          <a:p>
            <a:pPr algn="ctr"/>
            <a:br>
              <a:rPr lang="en-AU" dirty="0"/>
            </a:br>
            <a:r>
              <a:rPr lang="en-AU" dirty="0">
                <a:solidFill>
                  <a:schemeClr val="bg1"/>
                </a:solidFill>
              </a:rPr>
              <a:t>Works on land</a:t>
            </a:r>
          </a:p>
        </p:txBody>
      </p:sp>
      <p:sp>
        <p:nvSpPr>
          <p:cNvPr id="5" name="Slide Number Placeholder 4"/>
          <p:cNvSpPr>
            <a:spLocks noGrp="1"/>
          </p:cNvSpPr>
          <p:nvPr>
            <p:ph type="sldNum" sz="quarter" idx="12"/>
          </p:nvPr>
        </p:nvSpPr>
        <p:spPr/>
        <p:txBody>
          <a:bodyPr/>
          <a:lstStyle/>
          <a:p>
            <a:fld id="{B1B03286-66D5-43FB-A277-D51ADAD32112}" type="slidenum">
              <a:rPr lang="en-AU" smtClean="0"/>
              <a:t>47</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436122" y="1427526"/>
            <a:ext cx="814721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AU" b="1" dirty="0"/>
              <a:t>Routine Activities </a:t>
            </a:r>
            <a:endParaRPr lang="en-GB" b="1" dirty="0"/>
          </a:p>
        </p:txBody>
      </p:sp>
      <p:sp>
        <p:nvSpPr>
          <p:cNvPr id="4" name="Rectangle 3"/>
          <p:cNvSpPr/>
          <p:nvPr/>
        </p:nvSpPr>
        <p:spPr>
          <a:xfrm>
            <a:off x="2139622" y="3717032"/>
            <a:ext cx="642187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dirty="0"/>
              <a:t>fences, gates and signage, replacement of existing fences, gate, and signage.</a:t>
            </a:r>
            <a:r>
              <a:rPr lang="en-AU" sz="1400" dirty="0"/>
              <a:t> </a:t>
            </a:r>
            <a:endParaRPr lang="en-GB" dirty="0"/>
          </a:p>
        </p:txBody>
      </p:sp>
      <p:sp>
        <p:nvSpPr>
          <p:cNvPr id="6" name="Rectangle 5"/>
          <p:cNvSpPr/>
          <p:nvPr/>
        </p:nvSpPr>
        <p:spPr>
          <a:xfrm>
            <a:off x="1298790" y="2060848"/>
            <a:ext cx="7284547"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AU" dirty="0">
                <a:solidFill>
                  <a:prstClr val="black"/>
                </a:solidFill>
              </a:rPr>
              <a:t>Maintenance and other low impact works are Routine Activities, including maintenance to:</a:t>
            </a:r>
          </a:p>
        </p:txBody>
      </p:sp>
      <p:sp>
        <p:nvSpPr>
          <p:cNvPr id="7" name="Rectangle 6"/>
          <p:cNvSpPr/>
          <p:nvPr/>
        </p:nvSpPr>
        <p:spPr>
          <a:xfrm>
            <a:off x="2139622" y="2924944"/>
            <a:ext cx="642187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AU" dirty="0">
                <a:solidFill>
                  <a:prstClr val="black"/>
                </a:solidFill>
              </a:rPr>
              <a:t>grounds, the seabed, roads and tracks (for example, weed control, grass cutting, sand bypassing, and dredging)</a:t>
            </a:r>
          </a:p>
        </p:txBody>
      </p:sp>
      <p:sp>
        <p:nvSpPr>
          <p:cNvPr id="10" name="Rectangle 9"/>
          <p:cNvSpPr/>
          <p:nvPr/>
        </p:nvSpPr>
        <p:spPr>
          <a:xfrm>
            <a:off x="2411760" y="4791160"/>
            <a:ext cx="367293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AU" b="1" dirty="0"/>
              <a:t>What did the TRC say? </a:t>
            </a:r>
            <a:endParaRPr lang="en-GB" b="1" dirty="0"/>
          </a:p>
        </p:txBody>
      </p:sp>
      <p:sp>
        <p:nvSpPr>
          <p:cNvPr id="11" name="Rectangle 10"/>
          <p:cNvSpPr/>
          <p:nvPr/>
        </p:nvSpPr>
        <p:spPr>
          <a:xfrm>
            <a:off x="860876" y="5160492"/>
            <a:ext cx="7344816"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AU" dirty="0">
                <a:solidFill>
                  <a:srgbClr val="FF0000"/>
                </a:solidFill>
              </a:rPr>
              <a:t>Sand bypassing, and dredging of the seabed should be an Advisory Activity </a:t>
            </a:r>
          </a:p>
        </p:txBody>
      </p:sp>
      <p:cxnSp>
        <p:nvCxnSpPr>
          <p:cNvPr id="12" name="Straight Connector 11"/>
          <p:cNvCxnSpPr>
            <a:stCxn id="7" idx="1"/>
          </p:cNvCxnSpPr>
          <p:nvPr/>
        </p:nvCxnSpPr>
        <p:spPr>
          <a:xfrm flipH="1" flipV="1">
            <a:off x="1115616" y="3248109"/>
            <a:ext cx="1024006" cy="1"/>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p:nvPr/>
        </p:nvCxnSpPr>
        <p:spPr>
          <a:xfrm>
            <a:off x="1115616" y="3247745"/>
            <a:ext cx="0" cy="191274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16" name="Picture 15" descr="File:Green &lt;strong&gt;tick&lt;/strong&gt;.pn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1099" y="4990539"/>
            <a:ext cx="819893" cy="805135"/>
          </a:xfrm>
          <a:prstGeom prst="rect">
            <a:avLst/>
          </a:prstGeom>
        </p:spPr>
      </p:pic>
      <p:pic>
        <p:nvPicPr>
          <p:cNvPr id="17" name="Picture 16">
            <a:extLst>
              <a:ext uri="{FF2B5EF4-FFF2-40B4-BE49-F238E27FC236}">
                <a16:creationId xmlns:a16="http://schemas.microsoft.com/office/drawing/2014/main" id="{D8AC24B8-090C-48D3-AD0E-5D6F5BAB031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381493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6" grpId="0" animBg="1"/>
      <p:bldP spid="7" grpId="0" animBg="1"/>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36122" y="1928044"/>
            <a:ext cx="814721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The construction of a </a:t>
            </a:r>
            <a:r>
              <a:rPr lang="en-AU" b="1" dirty="0"/>
              <a:t>Minor Public Work</a:t>
            </a:r>
            <a:r>
              <a:rPr lang="en-AU" dirty="0"/>
              <a:t> is an Advisory Activity.  </a:t>
            </a:r>
            <a:endParaRPr lang="en-GB" dirty="0"/>
          </a:p>
        </p:txBody>
      </p:sp>
      <p:sp>
        <p:nvSpPr>
          <p:cNvPr id="2" name="Title 1"/>
          <p:cNvSpPr>
            <a:spLocks noGrp="1"/>
          </p:cNvSpPr>
          <p:nvPr>
            <p:ph type="title"/>
          </p:nvPr>
        </p:nvSpPr>
        <p:spPr>
          <a:xfrm>
            <a:off x="418484" y="221435"/>
            <a:ext cx="8229600" cy="1047325"/>
          </a:xfrm>
          <a:solidFill>
            <a:schemeClr val="accent2"/>
          </a:solidFill>
        </p:spPr>
        <p:txBody>
          <a:bodyPr>
            <a:normAutofit/>
          </a:bodyPr>
          <a:lstStyle/>
          <a:p>
            <a:pPr algn="ctr"/>
            <a:br>
              <a:rPr lang="en-AU" dirty="0"/>
            </a:br>
            <a:r>
              <a:rPr lang="en-AU" dirty="0">
                <a:solidFill>
                  <a:schemeClr val="bg1"/>
                </a:solidFill>
              </a:rPr>
              <a:t>Works on land</a:t>
            </a:r>
          </a:p>
        </p:txBody>
      </p:sp>
      <p:sp>
        <p:nvSpPr>
          <p:cNvPr id="5" name="Slide Number Placeholder 4"/>
          <p:cNvSpPr>
            <a:spLocks noGrp="1"/>
          </p:cNvSpPr>
          <p:nvPr>
            <p:ph type="sldNum" sz="quarter" idx="12"/>
          </p:nvPr>
        </p:nvSpPr>
        <p:spPr/>
        <p:txBody>
          <a:bodyPr/>
          <a:lstStyle/>
          <a:p>
            <a:fld id="{B1B03286-66D5-43FB-A277-D51ADAD32112}" type="slidenum">
              <a:rPr lang="en-AU" smtClean="0"/>
              <a:t>48</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436122" y="1427526"/>
            <a:ext cx="8147215" cy="369332"/>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AU" b="1" dirty="0"/>
              <a:t>Advisory Activities </a:t>
            </a:r>
            <a:endParaRPr lang="en-GB" b="1" dirty="0"/>
          </a:p>
        </p:txBody>
      </p:sp>
      <p:sp>
        <p:nvSpPr>
          <p:cNvPr id="11" name="Rectangle 10"/>
          <p:cNvSpPr/>
          <p:nvPr/>
        </p:nvSpPr>
        <p:spPr>
          <a:xfrm>
            <a:off x="474826" y="5579434"/>
            <a:ext cx="8172867"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AU" dirty="0">
                <a:solidFill>
                  <a:prstClr val="black"/>
                </a:solidFill>
              </a:rPr>
              <a:t>The following </a:t>
            </a:r>
            <a:r>
              <a:rPr lang="en-AU" b="1" dirty="0">
                <a:solidFill>
                  <a:prstClr val="black"/>
                </a:solidFill>
              </a:rPr>
              <a:t>land management activities </a:t>
            </a:r>
            <a:r>
              <a:rPr lang="en-AU" dirty="0">
                <a:solidFill>
                  <a:prstClr val="black"/>
                </a:solidFill>
              </a:rPr>
              <a:t>are Advisory Activities: (</a:t>
            </a:r>
            <a:r>
              <a:rPr lang="en-AU" dirty="0" err="1">
                <a:solidFill>
                  <a:prstClr val="black"/>
                </a:solidFill>
              </a:rPr>
              <a:t>i</a:t>
            </a:r>
            <a:r>
              <a:rPr lang="en-AU" dirty="0">
                <a:solidFill>
                  <a:prstClr val="black"/>
                </a:solidFill>
              </a:rPr>
              <a:t>) planned controlled burning; (ii) revegetation works and associated activities; (iii) rehabilitation of vegetation, or a river, creek or stream; and (iv) destruction of rabbit warrens.  </a:t>
            </a:r>
            <a:endParaRPr lang="en-GB" dirty="0">
              <a:solidFill>
                <a:prstClr val="black"/>
              </a:solidFill>
            </a:endParaRPr>
          </a:p>
        </p:txBody>
      </p:sp>
      <p:sp>
        <p:nvSpPr>
          <p:cNvPr id="15" name="Rectangle 14"/>
          <p:cNvSpPr/>
          <p:nvPr/>
        </p:nvSpPr>
        <p:spPr>
          <a:xfrm>
            <a:off x="436085" y="3601478"/>
            <a:ext cx="8147214"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AU" dirty="0">
                <a:solidFill>
                  <a:prstClr val="black"/>
                </a:solidFill>
              </a:rPr>
              <a:t>Construction of a: fish ladder;</a:t>
            </a:r>
            <a:r>
              <a:rPr lang="en-GB" dirty="0">
                <a:solidFill>
                  <a:prstClr val="black"/>
                </a:solidFill>
              </a:rPr>
              <a:t> </a:t>
            </a:r>
            <a:r>
              <a:rPr lang="en-AU" dirty="0">
                <a:solidFill>
                  <a:prstClr val="black"/>
                </a:solidFill>
              </a:rPr>
              <a:t>sport or recreation facility (unless earth moving is required);</a:t>
            </a:r>
            <a:r>
              <a:rPr lang="en-GB" dirty="0">
                <a:solidFill>
                  <a:prstClr val="black"/>
                </a:solidFill>
              </a:rPr>
              <a:t> </a:t>
            </a:r>
            <a:r>
              <a:rPr lang="en-AU" dirty="0">
                <a:solidFill>
                  <a:prstClr val="black"/>
                </a:solidFill>
              </a:rPr>
              <a:t>walking track;</a:t>
            </a:r>
            <a:r>
              <a:rPr lang="en-GB" dirty="0">
                <a:solidFill>
                  <a:prstClr val="black"/>
                </a:solidFill>
              </a:rPr>
              <a:t> </a:t>
            </a:r>
            <a:r>
              <a:rPr lang="en-AU" dirty="0">
                <a:solidFill>
                  <a:prstClr val="black"/>
                </a:solidFill>
              </a:rPr>
              <a:t>other track (where the affected land has been disturbed from prior works);</a:t>
            </a:r>
            <a:r>
              <a:rPr lang="en-GB" dirty="0">
                <a:solidFill>
                  <a:prstClr val="black"/>
                </a:solidFill>
              </a:rPr>
              <a:t> </a:t>
            </a:r>
            <a:r>
              <a:rPr lang="en-AU" dirty="0">
                <a:solidFill>
                  <a:prstClr val="black"/>
                </a:solidFill>
              </a:rPr>
              <a:t>car park;</a:t>
            </a:r>
            <a:r>
              <a:rPr lang="en-GB" dirty="0">
                <a:solidFill>
                  <a:prstClr val="black"/>
                </a:solidFill>
              </a:rPr>
              <a:t> </a:t>
            </a:r>
            <a:r>
              <a:rPr lang="en-AU" dirty="0">
                <a:solidFill>
                  <a:prstClr val="black"/>
                </a:solidFill>
              </a:rPr>
              <a:t>pump, bore or other works on a waterway;</a:t>
            </a:r>
            <a:r>
              <a:rPr lang="en-GB" dirty="0">
                <a:solidFill>
                  <a:prstClr val="black"/>
                </a:solidFill>
              </a:rPr>
              <a:t> </a:t>
            </a:r>
            <a:r>
              <a:rPr lang="en-AU" dirty="0">
                <a:solidFill>
                  <a:prstClr val="black"/>
                </a:solidFill>
              </a:rPr>
              <a:t>lighting of public places;</a:t>
            </a:r>
            <a:r>
              <a:rPr lang="en-GB" dirty="0">
                <a:solidFill>
                  <a:prstClr val="black"/>
                </a:solidFill>
              </a:rPr>
              <a:t> </a:t>
            </a:r>
            <a:r>
              <a:rPr lang="en-AU" dirty="0">
                <a:solidFill>
                  <a:prstClr val="black"/>
                </a:solidFill>
              </a:rPr>
              <a:t>jetty or wharf;</a:t>
            </a:r>
            <a:r>
              <a:rPr lang="en-GB" dirty="0">
                <a:solidFill>
                  <a:prstClr val="black"/>
                </a:solidFill>
              </a:rPr>
              <a:t> </a:t>
            </a:r>
            <a:r>
              <a:rPr lang="en-AU" dirty="0">
                <a:solidFill>
                  <a:prstClr val="black"/>
                </a:solidFill>
              </a:rPr>
              <a:t>tide gauge; navigation marker or other navigational facility;</a:t>
            </a:r>
            <a:r>
              <a:rPr lang="en-GB" dirty="0">
                <a:solidFill>
                  <a:prstClr val="black"/>
                </a:solidFill>
              </a:rPr>
              <a:t> </a:t>
            </a:r>
            <a:r>
              <a:rPr lang="en-AU" dirty="0">
                <a:solidFill>
                  <a:prstClr val="black"/>
                </a:solidFill>
              </a:rPr>
              <a:t>weather station or tower;</a:t>
            </a:r>
            <a:r>
              <a:rPr lang="en-GB" dirty="0">
                <a:solidFill>
                  <a:prstClr val="black"/>
                </a:solidFill>
              </a:rPr>
              <a:t> </a:t>
            </a:r>
            <a:r>
              <a:rPr lang="en-AU" dirty="0">
                <a:solidFill>
                  <a:prstClr val="black"/>
                </a:solidFill>
              </a:rPr>
              <a:t>storage shed;</a:t>
            </a:r>
            <a:r>
              <a:rPr lang="en-GB" dirty="0">
                <a:solidFill>
                  <a:prstClr val="black"/>
                </a:solidFill>
              </a:rPr>
              <a:t> </a:t>
            </a:r>
            <a:r>
              <a:rPr lang="en-AU" dirty="0">
                <a:solidFill>
                  <a:prstClr val="black"/>
                </a:solidFill>
              </a:rPr>
              <a:t>toilet block;</a:t>
            </a:r>
            <a:r>
              <a:rPr lang="en-GB" dirty="0">
                <a:solidFill>
                  <a:prstClr val="black"/>
                </a:solidFill>
              </a:rPr>
              <a:t> </a:t>
            </a:r>
            <a:r>
              <a:rPr lang="en-AU" dirty="0">
                <a:solidFill>
                  <a:prstClr val="black"/>
                </a:solidFill>
              </a:rPr>
              <a:t>picnic facility; or low impact telecommunications infrastructure. </a:t>
            </a:r>
            <a:endParaRPr lang="en-GB" dirty="0">
              <a:solidFill>
                <a:prstClr val="black"/>
              </a:solidFill>
            </a:endParaRPr>
          </a:p>
        </p:txBody>
      </p:sp>
      <p:sp>
        <p:nvSpPr>
          <p:cNvPr id="16" name="Rectangle 15"/>
          <p:cNvSpPr/>
          <p:nvPr/>
        </p:nvSpPr>
        <p:spPr>
          <a:xfrm>
            <a:off x="452063" y="2466118"/>
            <a:ext cx="8131807"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b="1" dirty="0"/>
              <a:t>Minor Public Work</a:t>
            </a:r>
            <a:r>
              <a:rPr lang="en-AU" dirty="0"/>
              <a:t> means works carried out by the State for a public purpose, and includes the activities below, and any activities that will have a similar impact on the land, or inhibition on the enjoyment of Traditional Owners Rights:</a:t>
            </a:r>
            <a:endParaRPr lang="en-GB" dirty="0"/>
          </a:p>
        </p:txBody>
      </p:sp>
    </p:spTree>
    <p:extLst>
      <p:ext uri="{BB962C8B-B14F-4D97-AF65-F5344CB8AC3E}">
        <p14:creationId xmlns:p14="http://schemas.microsoft.com/office/powerpoint/2010/main" val="144747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1" grpId="0" animBg="1"/>
      <p:bldP spid="15" grpId="0" animBg="1"/>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047325"/>
          </a:xfrm>
          <a:solidFill>
            <a:schemeClr val="accent2"/>
          </a:solidFill>
        </p:spPr>
        <p:txBody>
          <a:bodyPr>
            <a:normAutofit/>
          </a:bodyPr>
          <a:lstStyle/>
          <a:p>
            <a:pPr algn="ctr"/>
            <a:br>
              <a:rPr lang="en-AU" dirty="0"/>
            </a:br>
            <a:r>
              <a:rPr lang="en-AU" dirty="0">
                <a:solidFill>
                  <a:schemeClr val="bg1"/>
                </a:solidFill>
              </a:rPr>
              <a:t>Schedule 3: Works on land</a:t>
            </a:r>
          </a:p>
        </p:txBody>
      </p:sp>
      <p:sp>
        <p:nvSpPr>
          <p:cNvPr id="5" name="Slide Number Placeholder 4"/>
          <p:cNvSpPr>
            <a:spLocks noGrp="1"/>
          </p:cNvSpPr>
          <p:nvPr>
            <p:ph type="sldNum" sz="quarter" idx="12"/>
          </p:nvPr>
        </p:nvSpPr>
        <p:spPr/>
        <p:txBody>
          <a:bodyPr/>
          <a:lstStyle/>
          <a:p>
            <a:fld id="{B1B03286-66D5-43FB-A277-D51ADAD32112}" type="slidenum">
              <a:rPr lang="en-AU" smtClean="0"/>
              <a:t>49</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436122" y="1427526"/>
            <a:ext cx="814721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AU" b="1" dirty="0"/>
              <a:t>Negotiation (Class B) Activities </a:t>
            </a:r>
            <a:endParaRPr lang="en-GB" b="1" dirty="0"/>
          </a:p>
        </p:txBody>
      </p:sp>
      <p:sp>
        <p:nvSpPr>
          <p:cNvPr id="6" name="Rectangle 5"/>
          <p:cNvSpPr/>
          <p:nvPr/>
        </p:nvSpPr>
        <p:spPr>
          <a:xfrm>
            <a:off x="539552" y="3497638"/>
            <a:ext cx="4195959"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sz="1400" dirty="0"/>
              <a:t>the construction of:</a:t>
            </a:r>
            <a:endParaRPr lang="en-GB" sz="1400" dirty="0"/>
          </a:p>
          <a:p>
            <a:pPr marL="285750" indent="-285750">
              <a:buFont typeface="Arial" panose="020B0604020202020204" pitchFamily="34" charset="0"/>
              <a:buChar char="•"/>
            </a:pPr>
            <a:r>
              <a:rPr lang="en-AU" sz="1400" dirty="0"/>
              <a:t>public recreation or sport facilities where earthmoving is required;</a:t>
            </a:r>
            <a:endParaRPr lang="en-GB" sz="1400" dirty="0"/>
          </a:p>
          <a:p>
            <a:pPr marL="285750" indent="-285750">
              <a:buFont typeface="Arial" panose="020B0604020202020204" pitchFamily="34" charset="0"/>
              <a:buChar char="•"/>
            </a:pPr>
            <a:r>
              <a:rPr lang="en-AU" sz="1400" dirty="0"/>
              <a:t>new educational, health or emergency service facilities, or similar; and</a:t>
            </a:r>
            <a:endParaRPr lang="en-GB" sz="1400" dirty="0"/>
          </a:p>
          <a:p>
            <a:pPr marL="285750" indent="-285750">
              <a:buFont typeface="Arial" panose="020B0604020202020204" pitchFamily="34" charset="0"/>
              <a:buChar char="•"/>
            </a:pPr>
            <a:r>
              <a:rPr lang="en-AU" sz="1400" dirty="0"/>
              <a:t>Infrastructure through a public-private partnership;</a:t>
            </a:r>
            <a:endParaRPr lang="en-GB" sz="1400" dirty="0"/>
          </a:p>
        </p:txBody>
      </p:sp>
      <p:sp>
        <p:nvSpPr>
          <p:cNvPr id="7" name="Rectangle 6"/>
          <p:cNvSpPr/>
          <p:nvPr/>
        </p:nvSpPr>
        <p:spPr>
          <a:xfrm>
            <a:off x="4860032" y="3499134"/>
            <a:ext cx="4068965" cy="123110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AU" sz="1400" dirty="0">
                <a:solidFill>
                  <a:prstClr val="black"/>
                </a:solidFill>
              </a:rPr>
              <a:t>projects that:</a:t>
            </a:r>
            <a:endParaRPr lang="en-GB" sz="1400" dirty="0">
              <a:solidFill>
                <a:prstClr val="black"/>
              </a:solidFill>
            </a:endParaRPr>
          </a:p>
          <a:p>
            <a:pPr marL="285750" lvl="0" indent="-285750">
              <a:buFont typeface="Arial" panose="020B0604020202020204" pitchFamily="34" charset="0"/>
              <a:buChar char="•"/>
            </a:pPr>
            <a:r>
              <a:rPr lang="en-AU" sz="1400" dirty="0">
                <a:solidFill>
                  <a:prstClr val="black"/>
                </a:solidFill>
              </a:rPr>
              <a:t>involve the granting of freehold for a public purpose; </a:t>
            </a:r>
          </a:p>
          <a:p>
            <a:pPr marL="285750" lvl="0" indent="-285750">
              <a:buFont typeface="Arial" panose="020B0604020202020204" pitchFamily="34" charset="0"/>
              <a:buChar char="•"/>
            </a:pPr>
            <a:r>
              <a:rPr lang="en-AU" sz="1400" dirty="0">
                <a:solidFill>
                  <a:prstClr val="black"/>
                </a:solidFill>
              </a:rPr>
              <a:t>have been declared a “major project” or “declared project” or similar</a:t>
            </a:r>
            <a:r>
              <a:rPr lang="en-AU" dirty="0">
                <a:solidFill>
                  <a:prstClr val="black"/>
                </a:solidFill>
              </a:rPr>
              <a:t>. </a:t>
            </a:r>
            <a:endParaRPr lang="en-GB" dirty="0">
              <a:solidFill>
                <a:prstClr val="black"/>
              </a:solidFill>
            </a:endParaRPr>
          </a:p>
        </p:txBody>
      </p:sp>
      <p:sp>
        <p:nvSpPr>
          <p:cNvPr id="10" name="Rectangle 9"/>
          <p:cNvSpPr/>
          <p:nvPr/>
        </p:nvSpPr>
        <p:spPr>
          <a:xfrm>
            <a:off x="5644794" y="4979642"/>
            <a:ext cx="3231175"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sz="1400" dirty="0">
                <a:solidFill>
                  <a:prstClr val="black"/>
                </a:solidFill>
              </a:rPr>
              <a:t>major projects that involve long term leases; </a:t>
            </a:r>
            <a:endParaRPr lang="en-GB" sz="1400" dirty="0">
              <a:solidFill>
                <a:prstClr val="black"/>
              </a:solidFill>
            </a:endParaRPr>
          </a:p>
        </p:txBody>
      </p:sp>
      <p:sp>
        <p:nvSpPr>
          <p:cNvPr id="13" name="Rectangle 12"/>
          <p:cNvSpPr/>
          <p:nvPr/>
        </p:nvSpPr>
        <p:spPr>
          <a:xfrm>
            <a:off x="448049" y="5008668"/>
            <a:ext cx="4988047"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AU" sz="1400" dirty="0">
                <a:solidFill>
                  <a:prstClr val="black"/>
                </a:solidFill>
              </a:rPr>
              <a:t>any other works that will require the exclusion of the public for effective operation upon completion of the works.</a:t>
            </a:r>
            <a:endParaRPr lang="en-GB" sz="1400" dirty="0">
              <a:solidFill>
                <a:prstClr val="black"/>
              </a:solidFill>
            </a:endParaRPr>
          </a:p>
        </p:txBody>
      </p:sp>
      <p:sp>
        <p:nvSpPr>
          <p:cNvPr id="15" name="Rectangle 14"/>
          <p:cNvSpPr/>
          <p:nvPr/>
        </p:nvSpPr>
        <p:spPr>
          <a:xfrm>
            <a:off x="452063" y="2466118"/>
            <a:ext cx="8131807"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b="1" dirty="0"/>
              <a:t>Major Public Work</a:t>
            </a:r>
            <a:r>
              <a:rPr lang="en-AU" dirty="0"/>
              <a:t> means works carried out by the State for a public purpose, and includes the activities below, and any activities that will have a similar impact on the land, or inhibition on the enjoyment of Traditional Owners Rights:</a:t>
            </a:r>
            <a:endParaRPr lang="en-GB" dirty="0"/>
          </a:p>
        </p:txBody>
      </p:sp>
      <p:sp>
        <p:nvSpPr>
          <p:cNvPr id="16" name="Rectangle 15"/>
          <p:cNvSpPr/>
          <p:nvPr/>
        </p:nvSpPr>
        <p:spPr>
          <a:xfrm>
            <a:off x="436122" y="1928044"/>
            <a:ext cx="814721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The construction of a </a:t>
            </a:r>
            <a:r>
              <a:rPr lang="en-AU" b="1" dirty="0"/>
              <a:t>Major Public Work</a:t>
            </a:r>
            <a:r>
              <a:rPr lang="en-AU" dirty="0"/>
              <a:t> is an Negotiation (Class B) Activity.  </a:t>
            </a:r>
            <a:endParaRPr lang="en-GB" dirty="0"/>
          </a:p>
        </p:txBody>
      </p:sp>
      <p:sp>
        <p:nvSpPr>
          <p:cNvPr id="17" name="Rectangle 16"/>
          <p:cNvSpPr/>
          <p:nvPr/>
        </p:nvSpPr>
        <p:spPr>
          <a:xfrm>
            <a:off x="418484" y="5611052"/>
            <a:ext cx="8147748" cy="116955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sz="1400" b="1" dirty="0"/>
              <a:t>Major Public Works </a:t>
            </a:r>
            <a:r>
              <a:rPr lang="en-AU" sz="1400" dirty="0"/>
              <a:t>also includes a government authority constructing:</a:t>
            </a:r>
          </a:p>
          <a:p>
            <a:pPr marL="285750" indent="-285750">
              <a:buFont typeface="Arial" panose="020B0604020202020204" pitchFamily="34" charset="0"/>
              <a:buChar char="•"/>
            </a:pPr>
            <a:r>
              <a:rPr lang="en-AU" sz="1400" dirty="0"/>
              <a:t>electricity transmission or distribution facilities;   gas transmission or distribution facilities;  cable, antenna, tower or other communications facilities; pipelines or other water supply or reticulation facilities; drainage facilities, or levees or devices for the management of water flows; irrigation channels or other irrigation facilities; and sewerage facilities.</a:t>
            </a:r>
            <a:endParaRPr lang="en-GB" sz="1400" dirty="0"/>
          </a:p>
        </p:txBody>
      </p:sp>
      <p:sp>
        <p:nvSpPr>
          <p:cNvPr id="18" name="Rectangle 17"/>
          <p:cNvSpPr/>
          <p:nvPr/>
        </p:nvSpPr>
        <p:spPr>
          <a:xfrm rot="19865390">
            <a:off x="1225950" y="4219761"/>
            <a:ext cx="5440168"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AU" b="1" dirty="0"/>
              <a:t>What did the TRC say? </a:t>
            </a:r>
            <a:endParaRPr lang="en-GB" b="1" dirty="0"/>
          </a:p>
        </p:txBody>
      </p:sp>
      <p:sp>
        <p:nvSpPr>
          <p:cNvPr id="19" name="Rectangle 18"/>
          <p:cNvSpPr/>
          <p:nvPr/>
        </p:nvSpPr>
        <p:spPr>
          <a:xfrm rot="19879141">
            <a:off x="697135" y="4664370"/>
            <a:ext cx="6481084"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AU" dirty="0">
                <a:solidFill>
                  <a:srgbClr val="FF0000"/>
                </a:solidFill>
              </a:rPr>
              <a:t>All Major Public Works should be Negotiation (Class A)</a:t>
            </a:r>
          </a:p>
        </p:txBody>
      </p:sp>
    </p:spTree>
    <p:extLst>
      <p:ext uri="{BB962C8B-B14F-4D97-AF65-F5344CB8AC3E}">
        <p14:creationId xmlns:p14="http://schemas.microsoft.com/office/powerpoint/2010/main" val="110409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7" grpId="0" animBg="1"/>
      <p:bldP spid="10" grpId="0" animBg="1"/>
      <p:bldP spid="13" grpId="0" animBg="1"/>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6" y="116632"/>
            <a:ext cx="8041618" cy="864096"/>
          </a:xfrm>
          <a:solidFill>
            <a:srgbClr val="C00000"/>
          </a:solidFill>
        </p:spPr>
        <p:txBody>
          <a:bodyPr/>
          <a:lstStyle/>
          <a:p>
            <a:pPr algn="ctr"/>
            <a:r>
              <a:rPr lang="en-AU" dirty="0">
                <a:solidFill>
                  <a:schemeClr val="bg1"/>
                </a:solidFill>
              </a:rPr>
              <a:t>Background: The Templates</a:t>
            </a:r>
            <a:endParaRPr lang="en-GB" dirty="0">
              <a:solidFill>
                <a:schemeClr val="bg1"/>
              </a:solidFill>
            </a:endParaRPr>
          </a:p>
        </p:txBody>
      </p:sp>
      <p:sp>
        <p:nvSpPr>
          <p:cNvPr id="4" name="Rectangle 3"/>
          <p:cNvSpPr/>
          <p:nvPr/>
        </p:nvSpPr>
        <p:spPr>
          <a:xfrm>
            <a:off x="3347864" y="3282152"/>
            <a:ext cx="1728191"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AU" sz="1200" b="1" dirty="0"/>
              <a:t>Traditional Owner Land </a:t>
            </a:r>
          </a:p>
          <a:p>
            <a:r>
              <a:rPr lang="en-AU" sz="1200" b="1" dirty="0"/>
              <a:t>Management Agreement</a:t>
            </a:r>
            <a:endParaRPr lang="en-GB" sz="1200" dirty="0"/>
          </a:p>
        </p:txBody>
      </p:sp>
      <p:sp>
        <p:nvSpPr>
          <p:cNvPr id="6" name="TextBox 5"/>
          <p:cNvSpPr txBox="1"/>
          <p:nvPr/>
        </p:nvSpPr>
        <p:spPr>
          <a:xfrm>
            <a:off x="2393114" y="2235623"/>
            <a:ext cx="417646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AU" b="1" dirty="0"/>
              <a:t>Recognition and Settlement Agreement</a:t>
            </a:r>
            <a:endParaRPr lang="en-GB" dirty="0"/>
          </a:p>
        </p:txBody>
      </p:sp>
      <p:sp>
        <p:nvSpPr>
          <p:cNvPr id="7" name="TextBox 6"/>
          <p:cNvSpPr txBox="1"/>
          <p:nvPr/>
        </p:nvSpPr>
        <p:spPr>
          <a:xfrm>
            <a:off x="1907704" y="3374486"/>
            <a:ext cx="1296144"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AU" sz="1200" b="1" dirty="0"/>
              <a:t>Participation  Agreement</a:t>
            </a:r>
            <a:r>
              <a:rPr lang="en-AU" sz="1200" dirty="0"/>
              <a:t> </a:t>
            </a:r>
            <a:endParaRPr lang="en-GB" sz="1200" dirty="0"/>
          </a:p>
        </p:txBody>
      </p:sp>
      <p:sp>
        <p:nvSpPr>
          <p:cNvPr id="8" name="TextBox 7"/>
          <p:cNvSpPr txBox="1"/>
          <p:nvPr/>
        </p:nvSpPr>
        <p:spPr>
          <a:xfrm>
            <a:off x="7298907" y="3247719"/>
            <a:ext cx="1275311"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AU" sz="1200" b="1" dirty="0"/>
              <a:t>Land Use Activity</a:t>
            </a:r>
          </a:p>
          <a:p>
            <a:pPr algn="ctr"/>
            <a:r>
              <a:rPr lang="en-AU" sz="1200" b="1" dirty="0"/>
              <a:t> Agreement</a:t>
            </a:r>
            <a:r>
              <a:rPr lang="en-AU" sz="1200" dirty="0"/>
              <a:t> </a:t>
            </a:r>
            <a:endParaRPr lang="en-GB" sz="1200" dirty="0"/>
          </a:p>
        </p:txBody>
      </p:sp>
      <p:sp>
        <p:nvSpPr>
          <p:cNvPr id="11" name="TextBox 10"/>
          <p:cNvSpPr txBox="1"/>
          <p:nvPr/>
        </p:nvSpPr>
        <p:spPr>
          <a:xfrm>
            <a:off x="2658375" y="1072972"/>
            <a:ext cx="3618656" cy="369332"/>
          </a:xfrm>
          <a:prstGeom prst="rect">
            <a:avLst/>
          </a:prstGeom>
          <a:solidFill>
            <a:srgbClr val="FF0000"/>
          </a:solidFill>
        </p:spPr>
        <p:txBody>
          <a:bodyPr wrap="square" rtlCol="0">
            <a:spAutoFit/>
          </a:bodyPr>
          <a:lstStyle/>
          <a:p>
            <a:r>
              <a:rPr lang="en-AU" b="1" dirty="0"/>
              <a:t>Indigenous Land Use Agreement</a:t>
            </a:r>
            <a:endParaRPr lang="en-GB" dirty="0"/>
          </a:p>
        </p:txBody>
      </p:sp>
      <p:sp>
        <p:nvSpPr>
          <p:cNvPr id="12" name="Rectangle 11"/>
          <p:cNvSpPr/>
          <p:nvPr/>
        </p:nvSpPr>
        <p:spPr>
          <a:xfrm>
            <a:off x="266302" y="3371662"/>
            <a:ext cx="147854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AU" sz="1200" b="1" dirty="0"/>
              <a:t>Funding &amp; Land</a:t>
            </a:r>
          </a:p>
          <a:p>
            <a:r>
              <a:rPr lang="en-AU" sz="1200" b="1" dirty="0"/>
              <a:t> Agreement </a:t>
            </a:r>
            <a:endParaRPr lang="en-GB" sz="1200" b="1" dirty="0"/>
          </a:p>
        </p:txBody>
      </p:sp>
      <p:sp>
        <p:nvSpPr>
          <p:cNvPr id="13" name="TextBox 12"/>
          <p:cNvSpPr txBox="1"/>
          <p:nvPr/>
        </p:nvSpPr>
        <p:spPr>
          <a:xfrm>
            <a:off x="5364087" y="3267567"/>
            <a:ext cx="1826881"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AU" sz="1200" b="1" dirty="0"/>
              <a:t>Natural Resource</a:t>
            </a:r>
          </a:p>
          <a:p>
            <a:r>
              <a:rPr lang="en-AU" sz="1200" b="1" dirty="0"/>
              <a:t>Agreement</a:t>
            </a:r>
            <a:r>
              <a:rPr lang="en-AU" sz="1200" dirty="0"/>
              <a:t> </a:t>
            </a:r>
            <a:r>
              <a:rPr lang="en-AU" sz="1200" b="1" dirty="0"/>
              <a:t>Traditional Owner Land Natural Resource Agreement</a:t>
            </a:r>
            <a:r>
              <a:rPr lang="en-AU" sz="1200" dirty="0"/>
              <a:t> </a:t>
            </a:r>
          </a:p>
        </p:txBody>
      </p:sp>
      <p:sp>
        <p:nvSpPr>
          <p:cNvPr id="14" name="TextBox 13"/>
          <p:cNvSpPr txBox="1"/>
          <p:nvPr/>
        </p:nvSpPr>
        <p:spPr>
          <a:xfrm>
            <a:off x="1907704" y="3912623"/>
            <a:ext cx="1296144"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200" dirty="0"/>
              <a:t>Some of the settlement funds are required to be held in the Victorian Traditional Owner Trust. </a:t>
            </a:r>
          </a:p>
          <a:p>
            <a:endParaRPr lang="en-AU" sz="1200" dirty="0"/>
          </a:p>
          <a:p>
            <a:r>
              <a:rPr lang="en-AU" sz="1200" dirty="0"/>
              <a:t>This agreement sets out the basis on which the funds are held. </a:t>
            </a:r>
          </a:p>
          <a:p>
            <a:pPr marL="171450" indent="-171450">
              <a:buFont typeface="Arial" panose="020B0604020202020204" pitchFamily="34" charset="0"/>
              <a:buChar char="•"/>
            </a:pPr>
            <a:endParaRPr lang="en-AU" sz="1200" dirty="0"/>
          </a:p>
          <a:p>
            <a:endParaRPr lang="en-GB" sz="1200" dirty="0"/>
          </a:p>
        </p:txBody>
      </p:sp>
      <p:sp>
        <p:nvSpPr>
          <p:cNvPr id="15" name="TextBox 14"/>
          <p:cNvSpPr txBox="1"/>
          <p:nvPr/>
        </p:nvSpPr>
        <p:spPr>
          <a:xfrm>
            <a:off x="7298907" y="3821626"/>
            <a:ext cx="1296144"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200" dirty="0"/>
              <a:t>Governs activities to take place on Crown land, going forward (replaces the Future Act regime). Allows for: </a:t>
            </a:r>
          </a:p>
          <a:p>
            <a:pPr marL="171450" indent="-171450">
              <a:buFont typeface="Arial" panose="020B0604020202020204" pitchFamily="34" charset="0"/>
              <a:buChar char="•"/>
            </a:pPr>
            <a:r>
              <a:rPr lang="en-AU" sz="1200" dirty="0"/>
              <a:t>Procedural rights; </a:t>
            </a:r>
          </a:p>
          <a:p>
            <a:pPr marL="171450" indent="-171450">
              <a:buFont typeface="Arial" panose="020B0604020202020204" pitchFamily="34" charset="0"/>
              <a:buChar char="•"/>
            </a:pPr>
            <a:r>
              <a:rPr lang="en-AU" sz="1200" dirty="0"/>
              <a:t>Right to comment;</a:t>
            </a:r>
          </a:p>
          <a:p>
            <a:pPr marL="171450" indent="-171450">
              <a:buFont typeface="Arial" panose="020B0604020202020204" pitchFamily="34" charset="0"/>
              <a:buChar char="•"/>
            </a:pPr>
            <a:r>
              <a:rPr lang="en-AU" sz="1200" dirty="0"/>
              <a:t>Entitlement to Community Benefits; or</a:t>
            </a:r>
          </a:p>
          <a:p>
            <a:pPr marL="171450" indent="-171450">
              <a:buFont typeface="Arial" panose="020B0604020202020204" pitchFamily="34" charset="0"/>
              <a:buChar char="•"/>
            </a:pPr>
            <a:r>
              <a:rPr lang="en-AU" sz="1200" dirty="0"/>
              <a:t>Right of veto.</a:t>
            </a:r>
            <a:endParaRPr lang="en-GB" sz="1200" dirty="0"/>
          </a:p>
        </p:txBody>
      </p:sp>
      <p:sp>
        <p:nvSpPr>
          <p:cNvPr id="16" name="TextBox 15"/>
          <p:cNvSpPr txBox="1"/>
          <p:nvPr/>
        </p:nvSpPr>
        <p:spPr>
          <a:xfrm>
            <a:off x="3394223" y="4037484"/>
            <a:ext cx="1728190"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200" dirty="0"/>
              <a:t>Provides for </a:t>
            </a:r>
          </a:p>
          <a:p>
            <a:endParaRPr lang="en-AU" sz="1200" dirty="0"/>
          </a:p>
          <a:p>
            <a:pPr marL="171450" indent="-171450">
              <a:buFont typeface="Arial" panose="020B0604020202020204" pitchFamily="34" charset="0"/>
              <a:buChar char="•"/>
            </a:pPr>
            <a:r>
              <a:rPr lang="en-AU" sz="1200" dirty="0"/>
              <a:t>Joint Management  of parks &amp; reserves held under Aboriginal Title;</a:t>
            </a:r>
          </a:p>
          <a:p>
            <a:endParaRPr lang="en-AU" sz="1200" dirty="0"/>
          </a:p>
          <a:p>
            <a:pPr marL="171450" indent="-171450">
              <a:buFont typeface="Arial" panose="020B0604020202020204" pitchFamily="34" charset="0"/>
              <a:buChar char="•"/>
            </a:pPr>
            <a:r>
              <a:rPr lang="en-AU" sz="1200" dirty="0"/>
              <a:t>Requires T/O Land Management Board to be established. </a:t>
            </a:r>
          </a:p>
          <a:p>
            <a:pPr marL="171450" indent="-171450">
              <a:buFont typeface="Arial" panose="020B0604020202020204" pitchFamily="34" charset="0"/>
              <a:buChar char="•"/>
            </a:pPr>
            <a:endParaRPr lang="en-AU" sz="1200" dirty="0"/>
          </a:p>
          <a:p>
            <a:pPr marL="171450" indent="-171450">
              <a:buFont typeface="Arial" panose="020B0604020202020204" pitchFamily="34" charset="0"/>
              <a:buChar char="•"/>
            </a:pPr>
            <a:endParaRPr lang="en-AU" sz="1200" dirty="0"/>
          </a:p>
          <a:p>
            <a:pPr marL="171450" indent="-171450">
              <a:buFont typeface="Arial" panose="020B0604020202020204" pitchFamily="34" charset="0"/>
              <a:buChar char="•"/>
            </a:pPr>
            <a:endParaRPr lang="en-AU" sz="1200" dirty="0"/>
          </a:p>
          <a:p>
            <a:pPr marL="171450" indent="-171450">
              <a:buFont typeface="Arial" panose="020B0604020202020204" pitchFamily="34" charset="0"/>
              <a:buChar char="•"/>
            </a:pPr>
            <a:endParaRPr lang="en-GB" sz="1200" dirty="0"/>
          </a:p>
        </p:txBody>
      </p:sp>
      <p:sp>
        <p:nvSpPr>
          <p:cNvPr id="17" name="TextBox 16"/>
          <p:cNvSpPr txBox="1"/>
          <p:nvPr/>
        </p:nvSpPr>
        <p:spPr>
          <a:xfrm>
            <a:off x="5364087" y="4218278"/>
            <a:ext cx="1826881" cy="249299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AU" sz="1200" dirty="0"/>
              <a:t>Provides for: </a:t>
            </a:r>
          </a:p>
          <a:p>
            <a:endParaRPr lang="en-AU" sz="1200" dirty="0"/>
          </a:p>
          <a:p>
            <a:pPr marL="171450" indent="-171450">
              <a:buFont typeface="Arial" panose="020B0604020202020204" pitchFamily="34" charset="0"/>
              <a:buChar char="•"/>
            </a:pPr>
            <a:r>
              <a:rPr lang="en-AU" sz="1200" dirty="0"/>
              <a:t>T/O’s having access to natural resources on public land  and freehold land owned by T/</a:t>
            </a:r>
            <a:r>
              <a:rPr lang="en-AU" sz="1200" dirty="0" err="1"/>
              <a:t>Os</a:t>
            </a:r>
            <a:r>
              <a:rPr lang="en-AU" sz="1200" dirty="0"/>
              <a:t> (may be personal or commercial); </a:t>
            </a:r>
          </a:p>
          <a:p>
            <a:pPr marL="171450" indent="-171450">
              <a:buFont typeface="Arial" panose="020B0604020202020204" pitchFamily="34" charset="0"/>
              <a:buChar char="•"/>
            </a:pPr>
            <a:endParaRPr lang="en-AU" sz="1200" dirty="0"/>
          </a:p>
          <a:p>
            <a:pPr marL="171450" indent="-171450">
              <a:buFont typeface="Arial" panose="020B0604020202020204" pitchFamily="34" charset="0"/>
              <a:buChar char="•"/>
            </a:pPr>
            <a:r>
              <a:rPr lang="en-AU" sz="1200" dirty="0"/>
              <a:t>Contains strategies for increased participation in resources management. </a:t>
            </a:r>
            <a:endParaRPr lang="en-GB" sz="1200" dirty="0"/>
          </a:p>
        </p:txBody>
      </p:sp>
      <p:sp>
        <p:nvSpPr>
          <p:cNvPr id="18" name="TextBox 17"/>
          <p:cNvSpPr txBox="1"/>
          <p:nvPr/>
        </p:nvSpPr>
        <p:spPr>
          <a:xfrm>
            <a:off x="266302" y="3913697"/>
            <a:ext cx="1478546"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AU" sz="1200" dirty="0"/>
              <a:t>Provides funding:  </a:t>
            </a:r>
          </a:p>
          <a:p>
            <a:pPr marL="171450" indent="-171450">
              <a:buFont typeface="Arial" panose="020B0604020202020204" pitchFamily="34" charset="0"/>
              <a:buChar char="•"/>
            </a:pPr>
            <a:r>
              <a:rPr lang="en-AU" sz="1200" dirty="0"/>
              <a:t>Economic development.</a:t>
            </a:r>
          </a:p>
          <a:p>
            <a:pPr marL="171450" indent="-171450">
              <a:buFont typeface="Arial" panose="020B0604020202020204" pitchFamily="34" charset="0"/>
              <a:buChar char="•"/>
            </a:pPr>
            <a:r>
              <a:rPr lang="en-AU" sz="1200" dirty="0"/>
              <a:t>placed in trust to support core operations of the TOGE.</a:t>
            </a:r>
          </a:p>
          <a:p>
            <a:pPr marL="171450" indent="-171450">
              <a:buFont typeface="Arial" panose="020B0604020202020204" pitchFamily="34" charset="0"/>
              <a:buChar char="•"/>
            </a:pPr>
            <a:endParaRPr lang="en-AU" sz="1200" dirty="0"/>
          </a:p>
          <a:p>
            <a:r>
              <a:rPr lang="en-AU" sz="1200" dirty="0"/>
              <a:t>Transfers land to the TOGE: </a:t>
            </a:r>
          </a:p>
          <a:p>
            <a:pPr marL="171450" indent="-171450">
              <a:buFont typeface="Arial" panose="020B0604020202020204" pitchFamily="34" charset="0"/>
              <a:buChar char="•"/>
            </a:pPr>
            <a:r>
              <a:rPr lang="en-AU" sz="1200" dirty="0"/>
              <a:t>Freehold Title; </a:t>
            </a:r>
          </a:p>
          <a:p>
            <a:pPr marL="171450" indent="-171450">
              <a:buFont typeface="Arial" panose="020B0604020202020204" pitchFamily="34" charset="0"/>
              <a:buChar char="•"/>
            </a:pPr>
            <a:r>
              <a:rPr lang="en-AU" sz="1200" dirty="0"/>
              <a:t>Aboriginal Title to parks &amp; reserves.</a:t>
            </a:r>
          </a:p>
          <a:p>
            <a:pPr marL="171450" indent="-171450">
              <a:buFont typeface="Arial" panose="020B0604020202020204" pitchFamily="34" charset="0"/>
              <a:buChar char="•"/>
            </a:pPr>
            <a:endParaRPr lang="en-AU" sz="1200" dirty="0"/>
          </a:p>
        </p:txBody>
      </p:sp>
      <p:cxnSp>
        <p:nvCxnSpPr>
          <p:cNvPr id="20" name="Straight Arrow Connector 19"/>
          <p:cNvCxnSpPr/>
          <p:nvPr/>
        </p:nvCxnSpPr>
        <p:spPr>
          <a:xfrm flipH="1">
            <a:off x="1259632" y="2604955"/>
            <a:ext cx="1133482" cy="6337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2888091" y="2604955"/>
            <a:ext cx="0" cy="6337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a:off x="4355976" y="2604955"/>
            <a:ext cx="0" cy="6337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6277758" y="2604954"/>
            <a:ext cx="0" cy="6337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flipV="1">
            <a:off x="4355976" y="1956883"/>
            <a:ext cx="0" cy="2787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6569578" y="2604954"/>
            <a:ext cx="1242782" cy="62820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Rectangle 24"/>
          <p:cNvSpPr/>
          <p:nvPr/>
        </p:nvSpPr>
        <p:spPr>
          <a:xfrm>
            <a:off x="2987824" y="1495218"/>
            <a:ext cx="3024335" cy="27699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1200" dirty="0"/>
              <a:t>Agree not to pursue a native title claim </a:t>
            </a:r>
          </a:p>
        </p:txBody>
      </p:sp>
    </p:spTree>
    <p:extLst>
      <p:ext uri="{BB962C8B-B14F-4D97-AF65-F5344CB8AC3E}">
        <p14:creationId xmlns:p14="http://schemas.microsoft.com/office/powerpoint/2010/main" val="62494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1000"/>
                                        <p:tgtEl>
                                          <p:spTgt spid="13"/>
                                        </p:tgtEl>
                                      </p:cBhvr>
                                    </p:animEffect>
                                    <p:anim calcmode="lin" valueType="num">
                                      <p:cBhvr>
                                        <p:cTn id="71" dur="1000" fill="hold"/>
                                        <p:tgtEl>
                                          <p:spTgt spid="13"/>
                                        </p:tgtEl>
                                        <p:attrNameLst>
                                          <p:attrName>ppt_x</p:attrName>
                                        </p:attrNameLst>
                                      </p:cBhvr>
                                      <p:tavLst>
                                        <p:tav tm="0">
                                          <p:val>
                                            <p:strVal val="#ppt_x"/>
                                          </p:val>
                                        </p:tav>
                                        <p:tav tm="100000">
                                          <p:val>
                                            <p:strVal val="#ppt_x"/>
                                          </p:val>
                                        </p:tav>
                                      </p:tavLst>
                                    </p:anim>
                                    <p:anim calcmode="lin" valueType="num">
                                      <p:cBhvr>
                                        <p:cTn id="72" dur="1000" fill="hold"/>
                                        <p:tgtEl>
                                          <p:spTgt spid="1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1000" fill="hold"/>
                                        <p:tgtEl>
                                          <p:spTgt spid="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1000"/>
                                        <p:tgtEl>
                                          <p:spTgt spid="15"/>
                                        </p:tgtEl>
                                      </p:cBhvr>
                                    </p:animEffect>
                                    <p:anim calcmode="lin" valueType="num">
                                      <p:cBhvr>
                                        <p:cTn id="93" dur="1000" fill="hold"/>
                                        <p:tgtEl>
                                          <p:spTgt spid="15"/>
                                        </p:tgtEl>
                                        <p:attrNameLst>
                                          <p:attrName>ppt_x</p:attrName>
                                        </p:attrNameLst>
                                      </p:cBhvr>
                                      <p:tavLst>
                                        <p:tav tm="0">
                                          <p:val>
                                            <p:strVal val="#ppt_x"/>
                                          </p:val>
                                        </p:tav>
                                        <p:tav tm="100000">
                                          <p:val>
                                            <p:strVal val="#ppt_x"/>
                                          </p:val>
                                        </p:tav>
                                      </p:tavLst>
                                    </p:anim>
                                    <p:anim calcmode="lin" valueType="num">
                                      <p:cBhvr>
                                        <p:cTn id="9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1000"/>
                                        <p:tgtEl>
                                          <p:spTgt spid="31"/>
                                        </p:tgtEl>
                                      </p:cBhvr>
                                    </p:animEffect>
                                    <p:anim calcmode="lin" valueType="num">
                                      <p:cBhvr>
                                        <p:cTn id="100" dur="1000" fill="hold"/>
                                        <p:tgtEl>
                                          <p:spTgt spid="31"/>
                                        </p:tgtEl>
                                        <p:attrNameLst>
                                          <p:attrName>ppt_x</p:attrName>
                                        </p:attrNameLst>
                                      </p:cBhvr>
                                      <p:tavLst>
                                        <p:tav tm="0">
                                          <p:val>
                                            <p:strVal val="#ppt_x"/>
                                          </p:val>
                                        </p:tav>
                                        <p:tav tm="100000">
                                          <p:val>
                                            <p:strVal val="#ppt_x"/>
                                          </p:val>
                                        </p:tav>
                                      </p:tavLst>
                                    </p:anim>
                                    <p:anim calcmode="lin" valueType="num">
                                      <p:cBhvr>
                                        <p:cTn id="101" dur="1000" fill="hold"/>
                                        <p:tgtEl>
                                          <p:spTgt spid="31"/>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fade">
                                      <p:cBhvr>
                                        <p:cTn id="104" dur="1000"/>
                                        <p:tgtEl>
                                          <p:spTgt spid="11"/>
                                        </p:tgtEl>
                                      </p:cBhvr>
                                    </p:animEffect>
                                    <p:anim calcmode="lin" valueType="num">
                                      <p:cBhvr>
                                        <p:cTn id="105" dur="1000" fill="hold"/>
                                        <p:tgtEl>
                                          <p:spTgt spid="11"/>
                                        </p:tgtEl>
                                        <p:attrNameLst>
                                          <p:attrName>ppt_x</p:attrName>
                                        </p:attrNameLst>
                                      </p:cBhvr>
                                      <p:tavLst>
                                        <p:tav tm="0">
                                          <p:val>
                                            <p:strVal val="#ppt_x"/>
                                          </p:val>
                                        </p:tav>
                                        <p:tav tm="100000">
                                          <p:val>
                                            <p:strVal val="#ppt_x"/>
                                          </p:val>
                                        </p:tav>
                                      </p:tavLst>
                                    </p:anim>
                                    <p:anim calcmode="lin" valueType="num">
                                      <p:cBhvr>
                                        <p:cTn id="10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fade">
                                      <p:cBhvr>
                                        <p:cTn id="111" dur="1000"/>
                                        <p:tgtEl>
                                          <p:spTgt spid="25"/>
                                        </p:tgtEl>
                                      </p:cBhvr>
                                    </p:animEffect>
                                    <p:anim calcmode="lin" valueType="num">
                                      <p:cBhvr>
                                        <p:cTn id="112" dur="1000" fill="hold"/>
                                        <p:tgtEl>
                                          <p:spTgt spid="25"/>
                                        </p:tgtEl>
                                        <p:attrNameLst>
                                          <p:attrName>ppt_x</p:attrName>
                                        </p:attrNameLst>
                                      </p:cBhvr>
                                      <p:tavLst>
                                        <p:tav tm="0">
                                          <p:val>
                                            <p:strVal val="#ppt_x"/>
                                          </p:val>
                                        </p:tav>
                                        <p:tav tm="100000">
                                          <p:val>
                                            <p:strVal val="#ppt_x"/>
                                          </p:val>
                                        </p:tav>
                                      </p:tavLst>
                                    </p:anim>
                                    <p:anim calcmode="lin" valueType="num">
                                      <p:cBhvr>
                                        <p:cTn id="11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1" grpId="0" animBg="1"/>
      <p:bldP spid="12" grpId="0" animBg="1"/>
      <p:bldP spid="13" grpId="0" animBg="1"/>
      <p:bldP spid="14" grpId="0" animBg="1"/>
      <p:bldP spid="15" grpId="0" animBg="1"/>
      <p:bldP spid="16" grpId="0" animBg="1"/>
      <p:bldP spid="17" grpId="0" animBg="1"/>
      <p:bldP spid="18" grpId="0" animBg="1"/>
      <p:bldP spid="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047325"/>
          </a:xfrm>
          <a:solidFill>
            <a:schemeClr val="accent2"/>
          </a:solidFill>
        </p:spPr>
        <p:txBody>
          <a:bodyPr>
            <a:normAutofit/>
          </a:bodyPr>
          <a:lstStyle/>
          <a:p>
            <a:pPr algn="ctr"/>
            <a:br>
              <a:rPr lang="en-AU" dirty="0"/>
            </a:br>
            <a:r>
              <a:rPr lang="en-AU" dirty="0">
                <a:solidFill>
                  <a:schemeClr val="bg1"/>
                </a:solidFill>
              </a:rPr>
              <a:t>Works on land</a:t>
            </a:r>
          </a:p>
        </p:txBody>
      </p:sp>
      <p:sp>
        <p:nvSpPr>
          <p:cNvPr id="5" name="Slide Number Placeholder 4"/>
          <p:cNvSpPr>
            <a:spLocks noGrp="1"/>
          </p:cNvSpPr>
          <p:nvPr>
            <p:ph type="sldNum" sz="quarter" idx="12"/>
          </p:nvPr>
        </p:nvSpPr>
        <p:spPr/>
        <p:txBody>
          <a:bodyPr/>
          <a:lstStyle/>
          <a:p>
            <a:fld id="{B1B03286-66D5-43FB-A277-D51ADAD32112}" type="slidenum">
              <a:rPr lang="en-AU" smtClean="0"/>
              <a:t>50</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436122" y="1427526"/>
            <a:ext cx="814721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AU" b="1" dirty="0"/>
              <a:t>Agreement  Activities </a:t>
            </a:r>
            <a:endParaRPr lang="en-GB" b="1" dirty="0"/>
          </a:p>
        </p:txBody>
      </p:sp>
      <p:sp>
        <p:nvSpPr>
          <p:cNvPr id="16" name="Rectangle 15"/>
          <p:cNvSpPr/>
          <p:nvPr/>
        </p:nvSpPr>
        <p:spPr>
          <a:xfrm>
            <a:off x="436122" y="1928044"/>
            <a:ext cx="8147215"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The construction of a </a:t>
            </a:r>
            <a:r>
              <a:rPr lang="en-AU" b="1" dirty="0"/>
              <a:t>Major Work</a:t>
            </a:r>
            <a:r>
              <a:rPr lang="en-AU" dirty="0"/>
              <a:t> for commercial purposes, where a Public Land Authorisation is not required is not required is an </a:t>
            </a:r>
            <a:r>
              <a:rPr lang="en-AU" b="1" dirty="0"/>
              <a:t>Agreement Activity</a:t>
            </a:r>
            <a:r>
              <a:rPr lang="en-AU" dirty="0"/>
              <a:t>.  </a:t>
            </a:r>
            <a:endParaRPr lang="en-GB" dirty="0"/>
          </a:p>
        </p:txBody>
      </p:sp>
      <p:sp>
        <p:nvSpPr>
          <p:cNvPr id="4" name="Rectangle 3"/>
          <p:cNvSpPr/>
          <p:nvPr/>
        </p:nvSpPr>
        <p:spPr>
          <a:xfrm>
            <a:off x="455811" y="3140968"/>
            <a:ext cx="8147748"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b="1" dirty="0"/>
              <a:t>Major Works</a:t>
            </a:r>
            <a:r>
              <a:rPr lang="en-AU" dirty="0"/>
              <a:t> </a:t>
            </a:r>
            <a:r>
              <a:rPr lang="en-AU" b="1" dirty="0"/>
              <a:t> </a:t>
            </a:r>
            <a:r>
              <a:rPr lang="en-AU" dirty="0"/>
              <a:t>means the carrying out of works on Agreement Land, or the clearing of Agreement Land, which does not fall within the definition of Minor Public Works or Major Public Works.</a:t>
            </a:r>
            <a:endParaRPr lang="en-GB" dirty="0"/>
          </a:p>
        </p:txBody>
      </p:sp>
      <p:pic>
        <p:nvPicPr>
          <p:cNvPr id="9" name="Picture 8">
            <a:extLst>
              <a:ext uri="{FF2B5EF4-FFF2-40B4-BE49-F238E27FC236}">
                <a16:creationId xmlns:a16="http://schemas.microsoft.com/office/drawing/2014/main" id="{57BA71F1-2742-4170-8DB3-D8514F434ED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334368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normAutofit/>
          </a:bodyPr>
          <a:lstStyle/>
          <a:p>
            <a:br>
              <a:rPr lang="en-AU" dirty="0"/>
            </a:br>
            <a:r>
              <a:rPr lang="en-AU" dirty="0">
                <a:solidFill>
                  <a:schemeClr val="bg1"/>
                </a:solidFill>
              </a:rPr>
              <a:t>A closer look at Timber Release Plans </a:t>
            </a:r>
          </a:p>
        </p:txBody>
      </p:sp>
      <p:sp>
        <p:nvSpPr>
          <p:cNvPr id="5" name="Slide Number Placeholder 4"/>
          <p:cNvSpPr>
            <a:spLocks noGrp="1"/>
          </p:cNvSpPr>
          <p:nvPr>
            <p:ph type="sldNum" sz="quarter" idx="12"/>
          </p:nvPr>
        </p:nvSpPr>
        <p:spPr/>
        <p:txBody>
          <a:bodyPr/>
          <a:lstStyle/>
          <a:p>
            <a:fld id="{B1B03286-66D5-43FB-A277-D51ADAD32112}" type="slidenum">
              <a:rPr lang="en-AU" smtClean="0"/>
              <a:t>51</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259632" y="2996952"/>
            <a:ext cx="633441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AU" dirty="0"/>
              <a:t>Timber Release Plans</a:t>
            </a:r>
          </a:p>
        </p:txBody>
      </p:sp>
      <p:pic>
        <p:nvPicPr>
          <p:cNvPr id="7" name="Picture 6">
            <a:extLst>
              <a:ext uri="{FF2B5EF4-FFF2-40B4-BE49-F238E27FC236}">
                <a16:creationId xmlns:a16="http://schemas.microsoft.com/office/drawing/2014/main" id="{E5A13832-1FB4-470C-94E8-673ADA1282B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103611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normAutofit/>
          </a:bodyPr>
          <a:lstStyle/>
          <a:p>
            <a:pPr algn="ctr"/>
            <a:br>
              <a:rPr lang="en-AU" dirty="0"/>
            </a:br>
            <a:r>
              <a:rPr lang="en-AU" dirty="0">
                <a:solidFill>
                  <a:schemeClr val="bg1"/>
                </a:solidFill>
              </a:rPr>
              <a:t>Timber Release Plans</a:t>
            </a:r>
          </a:p>
        </p:txBody>
      </p:sp>
      <p:sp>
        <p:nvSpPr>
          <p:cNvPr id="5" name="Slide Number Placeholder 4"/>
          <p:cNvSpPr>
            <a:spLocks noGrp="1"/>
          </p:cNvSpPr>
          <p:nvPr>
            <p:ph type="sldNum" sz="quarter" idx="12"/>
          </p:nvPr>
        </p:nvSpPr>
        <p:spPr/>
        <p:txBody>
          <a:bodyPr/>
          <a:lstStyle/>
          <a:p>
            <a:fld id="{B1B03286-66D5-43FB-A277-D51ADAD32112}" type="slidenum">
              <a:rPr lang="en-AU" smtClean="0"/>
              <a:t>52</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442359" y="1993545"/>
            <a:ext cx="838209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A Timber Release Plan (</a:t>
            </a:r>
            <a:r>
              <a:rPr lang="en-AU" b="1" dirty="0"/>
              <a:t>TRP</a:t>
            </a:r>
            <a:r>
              <a:rPr lang="en-AU" dirty="0"/>
              <a:t>) is a five-year rolling plan that identifies areas called </a:t>
            </a:r>
            <a:r>
              <a:rPr lang="en-AU" b="1" dirty="0"/>
              <a:t>coupes</a:t>
            </a:r>
            <a:r>
              <a:rPr lang="en-AU" dirty="0"/>
              <a:t> that may be harvested </a:t>
            </a:r>
            <a:r>
              <a:rPr lang="en-AU" dirty="0">
                <a:solidFill>
                  <a:prstClr val="black"/>
                </a:solidFill>
              </a:rPr>
              <a:t>by </a:t>
            </a:r>
            <a:r>
              <a:rPr lang="en-AU" b="1" dirty="0" err="1">
                <a:solidFill>
                  <a:prstClr val="black"/>
                </a:solidFill>
              </a:rPr>
              <a:t>VicForests</a:t>
            </a:r>
            <a:r>
              <a:rPr lang="en-AU" dirty="0">
                <a:solidFill>
                  <a:prstClr val="black"/>
                </a:solidFill>
              </a:rPr>
              <a:t> </a:t>
            </a:r>
            <a:r>
              <a:rPr lang="en-AU" dirty="0"/>
              <a:t>for timber over the next three to five years. </a:t>
            </a:r>
          </a:p>
        </p:txBody>
      </p:sp>
      <p:sp>
        <p:nvSpPr>
          <p:cNvPr id="13" name="Rectangle 12"/>
          <p:cNvSpPr/>
          <p:nvPr/>
        </p:nvSpPr>
        <p:spPr>
          <a:xfrm>
            <a:off x="442359" y="1466445"/>
            <a:ext cx="8423120"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en-AU" dirty="0">
                <a:solidFill>
                  <a:prstClr val="black"/>
                </a:solidFill>
              </a:rPr>
              <a:t>What is a Timber Release Plan?</a:t>
            </a:r>
          </a:p>
        </p:txBody>
      </p:sp>
      <p:sp>
        <p:nvSpPr>
          <p:cNvPr id="20" name="Rectangle 19"/>
          <p:cNvSpPr/>
          <p:nvPr/>
        </p:nvSpPr>
        <p:spPr>
          <a:xfrm>
            <a:off x="433966" y="2780736"/>
            <a:ext cx="840538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The publication of a notice of a Timber Release Plan or of a change to a Timber Release Plan is a Negotiation Activity (Class A ).  </a:t>
            </a:r>
          </a:p>
        </p:txBody>
      </p:sp>
      <p:sp>
        <p:nvSpPr>
          <p:cNvPr id="22" name="Rectangle 21"/>
          <p:cNvSpPr/>
          <p:nvPr/>
        </p:nvSpPr>
        <p:spPr>
          <a:xfrm>
            <a:off x="418484" y="3590528"/>
            <a:ext cx="839504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 The Community Benefits payable are set out in Schedule 7. </a:t>
            </a:r>
          </a:p>
        </p:txBody>
      </p:sp>
      <p:sp>
        <p:nvSpPr>
          <p:cNvPr id="23" name="Rectangle 22"/>
          <p:cNvSpPr/>
          <p:nvPr/>
        </p:nvSpPr>
        <p:spPr>
          <a:xfrm>
            <a:off x="1985249" y="4148678"/>
            <a:ext cx="5440168"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AU" b="1" dirty="0"/>
              <a:t>What did the TRC say? </a:t>
            </a:r>
            <a:endParaRPr lang="en-GB" b="1" dirty="0"/>
          </a:p>
        </p:txBody>
      </p:sp>
      <p:sp>
        <p:nvSpPr>
          <p:cNvPr id="24" name="Rectangle 23"/>
          <p:cNvSpPr/>
          <p:nvPr/>
        </p:nvSpPr>
        <p:spPr>
          <a:xfrm>
            <a:off x="1292742" y="4541090"/>
            <a:ext cx="6481084"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AU" dirty="0">
                <a:solidFill>
                  <a:srgbClr val="FF0000"/>
                </a:solidFill>
              </a:rPr>
              <a:t>The publication of a TRP should be an Agreement Activity </a:t>
            </a:r>
          </a:p>
        </p:txBody>
      </p:sp>
      <p:sp>
        <p:nvSpPr>
          <p:cNvPr id="4" name="Rectangle 3"/>
          <p:cNvSpPr/>
          <p:nvPr/>
        </p:nvSpPr>
        <p:spPr>
          <a:xfrm>
            <a:off x="1846500" y="5508789"/>
            <a:ext cx="6946242" cy="39215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a:lnSpc>
                <a:spcPct val="115000"/>
              </a:lnSpc>
              <a:spcAft>
                <a:spcPts val="0"/>
              </a:spcAft>
            </a:pPr>
            <a:r>
              <a:rPr lang="en-AU" dirty="0">
                <a:latin typeface="Calibri" panose="020F0502020204030204" pitchFamily="34" charset="0"/>
                <a:ea typeface="Calibri" panose="020F0502020204030204" pitchFamily="34" charset="0"/>
                <a:cs typeface="Times New Roman" panose="02020603050405020304" pitchFamily="18" charset="0"/>
              </a:rPr>
              <a:t> The LUAA only applies to </a:t>
            </a:r>
            <a:r>
              <a:rPr lang="en-AU" b="1" dirty="0">
                <a:latin typeface="Calibri" panose="020F0502020204030204" pitchFamily="34" charset="0"/>
                <a:ea typeface="Calibri" panose="020F0502020204030204" pitchFamily="34" charset="0"/>
                <a:cs typeface="Times New Roman" panose="02020603050405020304" pitchFamily="18" charset="0"/>
              </a:rPr>
              <a:t>publication of new plans.</a:t>
            </a:r>
            <a:r>
              <a:rPr lang="en-AU" dirty="0">
                <a:latin typeface="Calibri" panose="020F0502020204030204" pitchFamily="34" charset="0"/>
                <a:ea typeface="Calibri" panose="020F0502020204030204" pitchFamily="34" charset="0"/>
                <a:cs typeface="Times New Roman" panose="02020603050405020304" pitchFamily="18" charset="0"/>
              </a:rPr>
              <a:t> </a:t>
            </a:r>
          </a:p>
        </p:txBody>
      </p:sp>
      <p:sp>
        <p:nvSpPr>
          <p:cNvPr id="6" name="Rectangle 5"/>
          <p:cNvSpPr/>
          <p:nvPr/>
        </p:nvSpPr>
        <p:spPr>
          <a:xfrm>
            <a:off x="1865174" y="5066082"/>
            <a:ext cx="6946242"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AU" dirty="0">
                <a:latin typeface="Calibri" panose="020F0502020204030204" pitchFamily="34" charset="0"/>
                <a:ea typeface="Calibri" panose="020F0502020204030204" pitchFamily="34" charset="0"/>
                <a:cs typeface="Times New Roman" panose="02020603050405020304" pitchFamily="18" charset="0"/>
              </a:rPr>
              <a:t>The State has identified a larger problem with Timber Release Plans</a:t>
            </a:r>
            <a:endParaRPr lang="en-AU" dirty="0"/>
          </a:p>
        </p:txBody>
      </p:sp>
      <p:sp>
        <p:nvSpPr>
          <p:cNvPr id="9" name="Rectangle 8"/>
          <p:cNvSpPr/>
          <p:nvPr/>
        </p:nvSpPr>
        <p:spPr>
          <a:xfrm>
            <a:off x="706698" y="5999571"/>
            <a:ext cx="8104718" cy="72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a:lnSpc>
                <a:spcPct val="115000"/>
              </a:lnSpc>
              <a:spcAft>
                <a:spcPts val="0"/>
              </a:spcAft>
            </a:pPr>
            <a:r>
              <a:rPr lang="en-AU" dirty="0" err="1">
                <a:latin typeface="Calibri" panose="020F0502020204030204" pitchFamily="34" charset="0"/>
                <a:ea typeface="Calibri" panose="020F0502020204030204" pitchFamily="34" charset="0"/>
                <a:cs typeface="Times New Roman" panose="02020603050405020304" pitchFamily="18" charset="0"/>
              </a:rPr>
              <a:t>VicForests</a:t>
            </a:r>
            <a:r>
              <a:rPr lang="en-AU" dirty="0">
                <a:latin typeface="Calibri" panose="020F0502020204030204" pitchFamily="34" charset="0"/>
                <a:ea typeface="Calibri" panose="020F0502020204030204" pitchFamily="34" charset="0"/>
                <a:cs typeface="Times New Roman" panose="02020603050405020304" pitchFamily="18" charset="0"/>
              </a:rPr>
              <a:t> current practise is to only </a:t>
            </a:r>
            <a:r>
              <a:rPr lang="en-AU" b="1" dirty="0">
                <a:latin typeface="Calibri" panose="020F0502020204030204" pitchFamily="34" charset="0"/>
                <a:ea typeface="Calibri" panose="020F0502020204030204" pitchFamily="34" charset="0"/>
                <a:cs typeface="Times New Roman" panose="02020603050405020304" pitchFamily="18" charset="0"/>
              </a:rPr>
              <a:t>modify existing plans</a:t>
            </a:r>
            <a:r>
              <a:rPr lang="en-AU" dirty="0">
                <a:latin typeface="Calibri" panose="020F0502020204030204" pitchFamily="34" charset="0"/>
                <a:ea typeface="Calibri" panose="020F0502020204030204" pitchFamily="34" charset="0"/>
                <a:cs typeface="Times New Roman" panose="02020603050405020304" pitchFamily="18" charset="0"/>
              </a:rPr>
              <a:t>, meaning the changes are never caught by the LUAA. This will need to be addressed and fix in the review!</a:t>
            </a:r>
          </a:p>
        </p:txBody>
      </p:sp>
      <p:sp>
        <p:nvSpPr>
          <p:cNvPr id="25" name="Rectangle 24"/>
          <p:cNvSpPr/>
          <p:nvPr/>
        </p:nvSpPr>
        <p:spPr>
          <a:xfrm rot="20392883">
            <a:off x="34228" y="5465610"/>
            <a:ext cx="191972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AU" b="1" dirty="0"/>
              <a:t>However! </a:t>
            </a:r>
            <a:endParaRPr lang="en-GB" b="1" dirty="0"/>
          </a:p>
        </p:txBody>
      </p:sp>
    </p:spTree>
    <p:extLst>
      <p:ext uri="{BB962C8B-B14F-4D97-AF65-F5344CB8AC3E}">
        <p14:creationId xmlns:p14="http://schemas.microsoft.com/office/powerpoint/2010/main" val="406637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2" grpId="0" animBg="1"/>
      <p:bldP spid="23" grpId="0" animBg="1"/>
      <p:bldP spid="24" grpId="0" animBg="1"/>
      <p:bldP spid="4" grpId="0" animBg="1"/>
      <p:bldP spid="6" grpId="0" animBg="1"/>
      <p:bldP spid="9" grpId="0" animBg="1"/>
      <p:bldP spid="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normAutofit/>
          </a:bodyPr>
          <a:lstStyle/>
          <a:p>
            <a:br>
              <a:rPr lang="en-AU" dirty="0"/>
            </a:br>
            <a:r>
              <a:rPr lang="en-AU" dirty="0">
                <a:solidFill>
                  <a:schemeClr val="bg1"/>
                </a:solidFill>
              </a:rPr>
              <a:t>A closer look at Community Benefits</a:t>
            </a:r>
          </a:p>
        </p:txBody>
      </p:sp>
      <p:sp>
        <p:nvSpPr>
          <p:cNvPr id="5" name="Slide Number Placeholder 4"/>
          <p:cNvSpPr>
            <a:spLocks noGrp="1"/>
          </p:cNvSpPr>
          <p:nvPr>
            <p:ph type="sldNum" sz="quarter" idx="12"/>
          </p:nvPr>
        </p:nvSpPr>
        <p:spPr/>
        <p:txBody>
          <a:bodyPr/>
          <a:lstStyle/>
          <a:p>
            <a:fld id="{B1B03286-66D5-43FB-A277-D51ADAD32112}" type="slidenum">
              <a:rPr lang="en-AU" smtClean="0"/>
              <a:t>53</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259632" y="2996952"/>
            <a:ext cx="633441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AU" dirty="0"/>
              <a:t>Community Benefits</a:t>
            </a:r>
          </a:p>
        </p:txBody>
      </p:sp>
      <p:pic>
        <p:nvPicPr>
          <p:cNvPr id="7" name="Picture 6">
            <a:extLst>
              <a:ext uri="{FF2B5EF4-FFF2-40B4-BE49-F238E27FC236}">
                <a16:creationId xmlns:a16="http://schemas.microsoft.com/office/drawing/2014/main" id="{657D5D9F-4301-40E3-8DC4-663FC6B0F18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341002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normAutofit/>
          </a:bodyPr>
          <a:lstStyle/>
          <a:p>
            <a:pPr algn="ctr"/>
            <a:br>
              <a:rPr lang="en-AU" dirty="0"/>
            </a:br>
            <a:r>
              <a:rPr lang="en-AU" dirty="0">
                <a:solidFill>
                  <a:schemeClr val="bg1"/>
                </a:solidFill>
              </a:rPr>
              <a:t>Community Benefits</a:t>
            </a:r>
          </a:p>
        </p:txBody>
      </p:sp>
      <p:sp>
        <p:nvSpPr>
          <p:cNvPr id="5" name="Slide Number Placeholder 4"/>
          <p:cNvSpPr>
            <a:spLocks noGrp="1"/>
          </p:cNvSpPr>
          <p:nvPr>
            <p:ph type="sldNum" sz="quarter" idx="12"/>
          </p:nvPr>
        </p:nvSpPr>
        <p:spPr/>
        <p:txBody>
          <a:bodyPr/>
          <a:lstStyle/>
          <a:p>
            <a:fld id="{B1B03286-66D5-43FB-A277-D51ADAD32112}" type="slidenum">
              <a:rPr lang="en-AU" smtClean="0"/>
              <a:t>54</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467544" y="1672608"/>
            <a:ext cx="8208911"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AU" dirty="0"/>
              <a:t>Community Benefits can be negotiated for any </a:t>
            </a:r>
          </a:p>
          <a:p>
            <a:pPr algn="ctr"/>
            <a:r>
              <a:rPr lang="en-AU" b="1" dirty="0"/>
              <a:t>Negotiation (Class A)</a:t>
            </a:r>
            <a:r>
              <a:rPr lang="en-AU" dirty="0"/>
              <a:t>, </a:t>
            </a:r>
            <a:r>
              <a:rPr lang="en-AU" b="1" dirty="0"/>
              <a:t>Negotiation (Class B),</a:t>
            </a:r>
            <a:r>
              <a:rPr lang="en-AU" dirty="0"/>
              <a:t> or </a:t>
            </a:r>
            <a:r>
              <a:rPr lang="en-AU" b="1" dirty="0"/>
              <a:t>Agreement</a:t>
            </a:r>
            <a:r>
              <a:rPr lang="en-AU" dirty="0"/>
              <a:t> activity.  </a:t>
            </a:r>
          </a:p>
        </p:txBody>
      </p:sp>
      <p:sp>
        <p:nvSpPr>
          <p:cNvPr id="7" name="Rectangle 6"/>
          <p:cNvSpPr/>
          <p:nvPr/>
        </p:nvSpPr>
        <p:spPr>
          <a:xfrm>
            <a:off x="467544" y="2471339"/>
            <a:ext cx="8208911"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AU" dirty="0"/>
              <a:t>However, when the person carrying out the activity is the State, or any state agency or department – Schedule 7 will apply, and set the amount Community Benefits payable.  </a:t>
            </a:r>
          </a:p>
        </p:txBody>
      </p:sp>
      <p:sp>
        <p:nvSpPr>
          <p:cNvPr id="9" name="Rectangle 8"/>
          <p:cNvSpPr/>
          <p:nvPr/>
        </p:nvSpPr>
        <p:spPr>
          <a:xfrm>
            <a:off x="467544" y="3319431"/>
            <a:ext cx="8208911"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AU" dirty="0"/>
              <a:t>When it is </a:t>
            </a:r>
            <a:r>
              <a:rPr lang="en-AU" b="1" u="sng" dirty="0"/>
              <a:t>NOT</a:t>
            </a:r>
            <a:r>
              <a:rPr lang="en-AU" dirty="0"/>
              <a:t> the State carrying out the activity (i.e. it could be Local Government, a Water Authority, a private company) Schedule 7 </a:t>
            </a:r>
            <a:r>
              <a:rPr lang="en-AU" u="sng" dirty="0"/>
              <a:t>does not</a:t>
            </a:r>
            <a:r>
              <a:rPr lang="en-AU" dirty="0"/>
              <a:t> automatically apply and the Community Benefits need to be negotiated between the parties.   </a:t>
            </a:r>
          </a:p>
        </p:txBody>
      </p:sp>
      <p:pic>
        <p:nvPicPr>
          <p:cNvPr id="10" name="Picture 9">
            <a:extLst>
              <a:ext uri="{FF2B5EF4-FFF2-40B4-BE49-F238E27FC236}">
                <a16:creationId xmlns:a16="http://schemas.microsoft.com/office/drawing/2014/main" id="{885AB8A6-4883-4E33-B072-76A3FFCCD81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28255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normAutofit/>
          </a:bodyPr>
          <a:lstStyle/>
          <a:p>
            <a:pPr algn="ctr"/>
            <a:br>
              <a:rPr lang="en-AU" dirty="0"/>
            </a:br>
            <a:r>
              <a:rPr lang="en-AU" dirty="0">
                <a:solidFill>
                  <a:schemeClr val="bg1"/>
                </a:solidFill>
              </a:rPr>
              <a:t>Community Benefits</a:t>
            </a:r>
          </a:p>
        </p:txBody>
      </p:sp>
      <p:sp>
        <p:nvSpPr>
          <p:cNvPr id="5" name="Slide Number Placeholder 4"/>
          <p:cNvSpPr>
            <a:spLocks noGrp="1"/>
          </p:cNvSpPr>
          <p:nvPr>
            <p:ph type="sldNum" sz="quarter" idx="12"/>
          </p:nvPr>
        </p:nvSpPr>
        <p:spPr/>
        <p:txBody>
          <a:bodyPr/>
          <a:lstStyle/>
          <a:p>
            <a:fld id="{B1B03286-66D5-43FB-A277-D51ADAD32112}" type="slidenum">
              <a:rPr lang="en-AU" smtClean="0"/>
              <a:t>55</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467544" y="1672608"/>
            <a:ext cx="8208911"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AU" dirty="0"/>
              <a:t>Schedule 7 covers the following:</a:t>
            </a:r>
          </a:p>
        </p:txBody>
      </p:sp>
      <p:graphicFrame>
        <p:nvGraphicFramePr>
          <p:cNvPr id="6" name="Table 5"/>
          <p:cNvGraphicFramePr>
            <a:graphicFrameLocks noGrp="1"/>
          </p:cNvGraphicFramePr>
          <p:nvPr/>
        </p:nvGraphicFramePr>
        <p:xfrm>
          <a:off x="683567" y="2348880"/>
          <a:ext cx="7992887" cy="1743918"/>
        </p:xfrm>
        <a:graphic>
          <a:graphicData uri="http://schemas.openxmlformats.org/drawingml/2006/table">
            <a:tbl>
              <a:tblPr firstRow="1" firstCol="1" lastRow="1" lastCol="1" bandRow="1" bandCol="1">
                <a:tableStyleId>{284E427A-3D55-4303-BF80-6455036E1DE7}</a:tableStyleId>
              </a:tblPr>
              <a:tblGrid>
                <a:gridCol w="5212753">
                  <a:extLst>
                    <a:ext uri="{9D8B030D-6E8A-4147-A177-3AD203B41FA5}">
                      <a16:colId xmlns:a16="http://schemas.microsoft.com/office/drawing/2014/main" val="20000"/>
                    </a:ext>
                  </a:extLst>
                </a:gridCol>
                <a:gridCol w="2780134">
                  <a:extLst>
                    <a:ext uri="{9D8B030D-6E8A-4147-A177-3AD203B41FA5}">
                      <a16:colId xmlns:a16="http://schemas.microsoft.com/office/drawing/2014/main" val="20001"/>
                    </a:ext>
                  </a:extLst>
                </a:gridCol>
              </a:tblGrid>
              <a:tr h="272069">
                <a:tc>
                  <a:txBody>
                    <a:bodyPr/>
                    <a:lstStyle/>
                    <a:p>
                      <a:pPr>
                        <a:spcBef>
                          <a:spcPts val="500"/>
                        </a:spcBef>
                        <a:spcAft>
                          <a:spcPts val="500"/>
                        </a:spcAft>
                      </a:pPr>
                      <a:r>
                        <a:rPr lang="en-AU" sz="1200" b="0" kern="1100" dirty="0">
                          <a:effectLst/>
                        </a:rPr>
                        <a:t>Negotiation Activity</a:t>
                      </a:r>
                      <a:endParaRPr lang="en-AU" sz="1200" b="0" kern="1100" dirty="0">
                        <a:effectLst/>
                        <a:latin typeface="Arial"/>
                        <a:ea typeface="Times New Roman"/>
                        <a:cs typeface="Times New Roman"/>
                      </a:endParaRPr>
                    </a:p>
                  </a:txBody>
                  <a:tcPr marL="68580" marR="68580" marT="0" marB="0">
                    <a:lnR w="12700" cap="flat" cmpd="sng" algn="ctr">
                      <a:solidFill>
                        <a:srgbClr val="C00000"/>
                      </a:solidFill>
                      <a:prstDash val="solid"/>
                      <a:round/>
                      <a:headEnd type="none" w="med" len="med"/>
                      <a:tailEnd type="none" w="med" len="med"/>
                    </a:lnR>
                  </a:tcPr>
                </a:tc>
                <a:tc>
                  <a:txBody>
                    <a:bodyPr/>
                    <a:lstStyle/>
                    <a:p>
                      <a:pPr marL="45720">
                        <a:spcBef>
                          <a:spcPts val="500"/>
                        </a:spcBef>
                        <a:spcAft>
                          <a:spcPts val="500"/>
                        </a:spcAft>
                      </a:pPr>
                      <a:r>
                        <a:rPr lang="en-AU" sz="1200" b="0" kern="1100">
                          <a:effectLst/>
                        </a:rPr>
                        <a:t>Applicable Formula</a:t>
                      </a:r>
                      <a:endParaRPr lang="en-AU" sz="1200" b="0" kern="1100">
                        <a:effectLst/>
                        <a:latin typeface="Arial"/>
                        <a:ea typeface="Times New Roman"/>
                        <a:cs typeface="Times New Roman"/>
                      </a:endParaRPr>
                    </a:p>
                  </a:txBody>
                  <a:tcPr marL="68580" marR="68580" marT="0" marB="0">
                    <a:lnL w="12700"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00"/>
                  </a:ext>
                </a:extLst>
              </a:tr>
              <a:tr h="376003">
                <a:tc>
                  <a:txBody>
                    <a:bodyPr/>
                    <a:lstStyle/>
                    <a:p>
                      <a:pPr>
                        <a:spcBef>
                          <a:spcPts val="500"/>
                        </a:spcBef>
                        <a:spcAft>
                          <a:spcPts val="500"/>
                        </a:spcAft>
                      </a:pPr>
                      <a:r>
                        <a:rPr lang="en-AU" sz="1600" b="0" kern="1100" dirty="0">
                          <a:effectLst/>
                        </a:rPr>
                        <a:t>Leases, licence and permits: </a:t>
                      </a:r>
                    </a:p>
                  </a:txBody>
                  <a:tcPr marL="68580" marR="68580" marT="0" marB="0">
                    <a:lnR w="12700" cap="flat" cmpd="sng" algn="ctr">
                      <a:solidFill>
                        <a:srgbClr val="C00000"/>
                      </a:solidFill>
                      <a:prstDash val="solid"/>
                      <a:round/>
                      <a:headEnd type="none" w="med" len="med"/>
                      <a:tailEnd type="none" w="med" len="med"/>
                    </a:lnR>
                  </a:tcPr>
                </a:tc>
                <a:tc>
                  <a:txBody>
                    <a:bodyPr/>
                    <a:lstStyle/>
                    <a:p>
                      <a:pPr marL="45720">
                        <a:spcBef>
                          <a:spcPts val="0"/>
                        </a:spcBef>
                        <a:spcAft>
                          <a:spcPts val="0"/>
                        </a:spcAft>
                      </a:pPr>
                      <a:r>
                        <a:rPr lang="en-AU" sz="1600" b="0" kern="1100" dirty="0">
                          <a:effectLst/>
                        </a:rPr>
                        <a:t>Formula A</a:t>
                      </a:r>
                      <a:endParaRPr lang="en-AU" sz="1600" b="0" kern="1100" dirty="0">
                        <a:effectLst/>
                        <a:latin typeface="Arial"/>
                        <a:ea typeface="Times New Roman"/>
                        <a:cs typeface="Times New Roman"/>
                      </a:endParaRPr>
                    </a:p>
                  </a:txBody>
                  <a:tcPr marL="68580" marR="68580" marT="0" marB="0" anchor="ctr">
                    <a:lnL w="12700"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01"/>
                  </a:ext>
                </a:extLst>
              </a:tr>
              <a:tr h="365282">
                <a:tc>
                  <a:txBody>
                    <a:bodyPr/>
                    <a:lstStyle/>
                    <a:p>
                      <a:pPr>
                        <a:spcBef>
                          <a:spcPts val="500"/>
                        </a:spcBef>
                        <a:spcAft>
                          <a:spcPts val="500"/>
                        </a:spcAft>
                      </a:pPr>
                      <a:r>
                        <a:rPr lang="en-AU" sz="1600" b="0" kern="1100" dirty="0">
                          <a:effectLst/>
                        </a:rPr>
                        <a:t>Major Public Works</a:t>
                      </a:r>
                      <a:endParaRPr lang="en-AU" sz="1600" b="0" kern="1100" dirty="0">
                        <a:effectLst/>
                        <a:latin typeface="Arial"/>
                        <a:ea typeface="Times New Roman"/>
                        <a:cs typeface="Times New Roman"/>
                      </a:endParaRPr>
                    </a:p>
                  </a:txBody>
                  <a:tcPr marL="68580" marR="68580" marT="0" marB="0">
                    <a:lnR w="12700" cap="flat" cmpd="sng" algn="ctr">
                      <a:solidFill>
                        <a:srgbClr val="C00000"/>
                      </a:solidFill>
                      <a:prstDash val="solid"/>
                      <a:round/>
                      <a:headEnd type="none" w="med" len="med"/>
                      <a:tailEnd type="none" w="med" len="med"/>
                    </a:lnR>
                  </a:tcPr>
                </a:tc>
                <a:tc>
                  <a:txBody>
                    <a:bodyPr/>
                    <a:lstStyle/>
                    <a:p>
                      <a:pPr marL="45720">
                        <a:spcBef>
                          <a:spcPts val="500"/>
                        </a:spcBef>
                        <a:spcAft>
                          <a:spcPts val="500"/>
                        </a:spcAft>
                      </a:pPr>
                      <a:r>
                        <a:rPr lang="en-AU" sz="1600" b="0" kern="1100">
                          <a:effectLst/>
                        </a:rPr>
                        <a:t>Formula B</a:t>
                      </a:r>
                      <a:endParaRPr lang="en-AU" sz="1600" b="0" kern="1100">
                        <a:effectLst/>
                        <a:latin typeface="Arial"/>
                        <a:ea typeface="Times New Roman"/>
                        <a:cs typeface="Times New Roman"/>
                      </a:endParaRPr>
                    </a:p>
                  </a:txBody>
                  <a:tcPr marL="68580" marR="68580" marT="0" marB="0" anchor="ctr">
                    <a:lnL w="12700"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02"/>
                  </a:ext>
                </a:extLst>
              </a:tr>
              <a:tr h="365282">
                <a:tc>
                  <a:txBody>
                    <a:bodyPr/>
                    <a:lstStyle/>
                    <a:p>
                      <a:pPr>
                        <a:spcBef>
                          <a:spcPts val="500"/>
                        </a:spcBef>
                        <a:spcAft>
                          <a:spcPts val="500"/>
                        </a:spcAft>
                      </a:pPr>
                      <a:r>
                        <a:rPr lang="en-AU" sz="1600" b="0" kern="1100" dirty="0">
                          <a:effectLst/>
                        </a:rPr>
                        <a:t>Timber Release Plans</a:t>
                      </a:r>
                      <a:endParaRPr lang="en-AU" sz="1600" b="0" kern="1100" dirty="0">
                        <a:effectLst/>
                        <a:latin typeface="Arial"/>
                        <a:ea typeface="Times New Roman"/>
                        <a:cs typeface="Times New Roman"/>
                      </a:endParaRPr>
                    </a:p>
                  </a:txBody>
                  <a:tcPr marL="68580" marR="68580" marT="0" marB="0">
                    <a:lnR w="12700" cap="flat" cmpd="sng" algn="ctr">
                      <a:solidFill>
                        <a:srgbClr val="C00000"/>
                      </a:solidFill>
                      <a:prstDash val="solid"/>
                      <a:round/>
                      <a:headEnd type="none" w="med" len="med"/>
                      <a:tailEnd type="none" w="med" len="med"/>
                    </a:lnR>
                  </a:tcPr>
                </a:tc>
                <a:tc>
                  <a:txBody>
                    <a:bodyPr/>
                    <a:lstStyle/>
                    <a:p>
                      <a:pPr marL="45720">
                        <a:spcBef>
                          <a:spcPts val="500"/>
                        </a:spcBef>
                        <a:spcAft>
                          <a:spcPts val="500"/>
                        </a:spcAft>
                      </a:pPr>
                      <a:r>
                        <a:rPr lang="en-AU" sz="1600" b="0" kern="1100">
                          <a:effectLst/>
                        </a:rPr>
                        <a:t>Formula C</a:t>
                      </a:r>
                      <a:endParaRPr lang="en-AU" sz="1600" b="0" kern="1100">
                        <a:effectLst/>
                        <a:latin typeface="Arial"/>
                        <a:ea typeface="Times New Roman"/>
                        <a:cs typeface="Times New Roman"/>
                      </a:endParaRPr>
                    </a:p>
                  </a:txBody>
                  <a:tcPr marL="68580" marR="68580" marT="0" marB="0" anchor="ctr">
                    <a:lnL w="12700"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03"/>
                  </a:ext>
                </a:extLst>
              </a:tr>
              <a:tr h="365282">
                <a:tc>
                  <a:txBody>
                    <a:bodyPr/>
                    <a:lstStyle/>
                    <a:p>
                      <a:pPr>
                        <a:spcBef>
                          <a:spcPts val="500"/>
                        </a:spcBef>
                        <a:spcAft>
                          <a:spcPts val="500"/>
                        </a:spcAft>
                      </a:pPr>
                      <a:r>
                        <a:rPr lang="en-AU" sz="1600" b="0" kern="1100" dirty="0">
                          <a:effectLst/>
                        </a:rPr>
                        <a:t>Sale of Crown land </a:t>
                      </a:r>
                      <a:endParaRPr lang="en-AU" sz="1600" b="0" kern="1100" dirty="0">
                        <a:effectLst/>
                        <a:latin typeface="Arial"/>
                        <a:ea typeface="Times New Roman"/>
                        <a:cs typeface="Times New Roman"/>
                      </a:endParaRPr>
                    </a:p>
                  </a:txBody>
                  <a:tcPr marL="68580" marR="68580" marT="0" marB="0">
                    <a:lnR w="12700" cap="flat" cmpd="sng" algn="ctr">
                      <a:solidFill>
                        <a:srgbClr val="C00000"/>
                      </a:solidFill>
                      <a:prstDash val="solid"/>
                      <a:round/>
                      <a:headEnd type="none" w="med" len="med"/>
                      <a:tailEnd type="none" w="med" len="med"/>
                    </a:lnR>
                  </a:tcPr>
                </a:tc>
                <a:tc>
                  <a:txBody>
                    <a:bodyPr/>
                    <a:lstStyle/>
                    <a:p>
                      <a:pPr marL="45720">
                        <a:spcBef>
                          <a:spcPts val="500"/>
                        </a:spcBef>
                        <a:spcAft>
                          <a:spcPts val="500"/>
                        </a:spcAft>
                      </a:pPr>
                      <a:r>
                        <a:rPr lang="en-AU" sz="1600" b="0" kern="1100" dirty="0">
                          <a:effectLst/>
                        </a:rPr>
                        <a:t>Formula D</a:t>
                      </a:r>
                      <a:endParaRPr lang="en-AU" sz="1600" b="0" kern="1100" dirty="0">
                        <a:effectLst/>
                        <a:latin typeface="Arial"/>
                        <a:ea typeface="Times New Roman"/>
                        <a:cs typeface="Times New Roman"/>
                      </a:endParaRPr>
                    </a:p>
                  </a:txBody>
                  <a:tcPr marL="68580" marR="68580" marT="0" marB="0" anchor="ctr">
                    <a:lnL w="12700" cap="flat" cmpd="sng" algn="ctr">
                      <a:solidFill>
                        <a:srgbClr val="C00000"/>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pic>
        <p:nvPicPr>
          <p:cNvPr id="9" name="Picture 8">
            <a:extLst>
              <a:ext uri="{FF2B5EF4-FFF2-40B4-BE49-F238E27FC236}">
                <a16:creationId xmlns:a16="http://schemas.microsoft.com/office/drawing/2014/main" id="{DB41BF91-8D11-4AD3-9D16-8E7A50D0B3E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373585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 name="Rectangle 2"/>
          <p:cNvSpPr>
            <a:spLocks noGrp="1" noChangeArrowheads="1"/>
          </p:cNvSpPr>
          <p:nvPr>
            <p:ph type="title"/>
          </p:nvPr>
        </p:nvSpPr>
        <p:spPr>
          <a:solidFill>
            <a:schemeClr val="accent2"/>
          </a:solidFill>
        </p:spPr>
        <p:txBody>
          <a:bodyPr vert="horz" lIns="91440" tIns="45720" rIns="91440" bIns="45720" rtlCol="0" anchor="ctr">
            <a:normAutofit/>
          </a:bodyPr>
          <a:lstStyle/>
          <a:p>
            <a:pPr algn="ctr"/>
            <a:r>
              <a:rPr lang="en-AU" dirty="0">
                <a:solidFill>
                  <a:schemeClr val="bg1"/>
                </a:solidFill>
              </a:rPr>
              <a:t>Community Benefits </a:t>
            </a:r>
            <a:endParaRPr lang="en-AU" altLang="en-US" dirty="0">
              <a:solidFill>
                <a:schemeClr val="bg1"/>
              </a:solidFill>
            </a:endParaRPr>
          </a:p>
        </p:txBody>
      </p:sp>
      <p:sp>
        <p:nvSpPr>
          <p:cNvPr id="17" name="Slide Number Placeholder 16"/>
          <p:cNvSpPr>
            <a:spLocks noGrp="1"/>
          </p:cNvSpPr>
          <p:nvPr>
            <p:ph type="sldNum" sz="quarter" idx="12"/>
          </p:nvPr>
        </p:nvSpPr>
        <p:spPr/>
        <p:txBody>
          <a:bodyPr/>
          <a:lstStyle/>
          <a:p>
            <a:fld id="{B1B03286-66D5-43FB-A277-D51ADAD32112}" type="slidenum">
              <a:rPr>
                <a:solidFill>
                  <a:prstClr val="black">
                    <a:tint val="75000"/>
                  </a:prstClr>
                </a:solidFill>
              </a:rPr>
              <a:pPr/>
              <a:t>56</a:t>
            </a:fld>
            <a:endParaRPr dirty="0">
              <a:solidFill>
                <a:prstClr val="black">
                  <a:tint val="75000"/>
                </a:prstClr>
              </a:solidFill>
            </a:endParaRPr>
          </a:p>
        </p:txBody>
      </p:sp>
      <p:sp>
        <p:nvSpPr>
          <p:cNvPr id="12" name="Rectangle 11"/>
          <p:cNvSpPr/>
          <p:nvPr/>
        </p:nvSpPr>
        <p:spPr>
          <a:xfrm>
            <a:off x="474439" y="1561178"/>
            <a:ext cx="8140837"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n-AU" dirty="0">
                <a:solidFill>
                  <a:schemeClr val="tx1"/>
                </a:solidFill>
              </a:rPr>
              <a:t>The Community Benefits offered by the State are taken from the negotiations with </a:t>
            </a:r>
            <a:r>
              <a:rPr lang="en-AU" dirty="0" err="1">
                <a:solidFill>
                  <a:schemeClr val="tx1"/>
                </a:solidFill>
              </a:rPr>
              <a:t>Dja</a:t>
            </a:r>
            <a:r>
              <a:rPr lang="en-AU" dirty="0">
                <a:solidFill>
                  <a:schemeClr val="tx1"/>
                </a:solidFill>
              </a:rPr>
              <a:t> </a:t>
            </a:r>
            <a:r>
              <a:rPr lang="en-AU" dirty="0" err="1">
                <a:solidFill>
                  <a:schemeClr val="tx1"/>
                </a:solidFill>
              </a:rPr>
              <a:t>Dja</a:t>
            </a:r>
            <a:r>
              <a:rPr lang="en-AU" dirty="0">
                <a:solidFill>
                  <a:schemeClr val="tx1"/>
                </a:solidFill>
              </a:rPr>
              <a:t> Wurrung in 2013 (adjusted for inflation). </a:t>
            </a:r>
            <a:endParaRPr lang="en-GB" dirty="0">
              <a:solidFill>
                <a:schemeClr val="tx1"/>
              </a:solidFill>
            </a:endParaRPr>
          </a:p>
        </p:txBody>
      </p:sp>
      <p:sp>
        <p:nvSpPr>
          <p:cNvPr id="13" name="Rectangle 12"/>
          <p:cNvSpPr/>
          <p:nvPr/>
        </p:nvSpPr>
        <p:spPr>
          <a:xfrm>
            <a:off x="455735" y="3444391"/>
            <a:ext cx="3180161"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r>
              <a:rPr lang="en-AU" dirty="0">
                <a:solidFill>
                  <a:srgbClr val="FF0000"/>
                </a:solidFill>
              </a:rPr>
              <a:t>All Community Benefits should match the values found to apply in </a:t>
            </a:r>
            <a:r>
              <a:rPr lang="en-AU" i="1" dirty="0">
                <a:solidFill>
                  <a:srgbClr val="FF0000"/>
                </a:solidFill>
              </a:rPr>
              <a:t>Griffiths v Northern Territory </a:t>
            </a:r>
            <a:r>
              <a:rPr lang="en-AU" dirty="0">
                <a:solidFill>
                  <a:srgbClr val="FF0000"/>
                </a:solidFill>
              </a:rPr>
              <a:t>(also called </a:t>
            </a:r>
            <a:r>
              <a:rPr lang="en-AU" b="1" dirty="0">
                <a:solidFill>
                  <a:srgbClr val="FF0000"/>
                </a:solidFill>
              </a:rPr>
              <a:t>Timber Creek</a:t>
            </a:r>
            <a:r>
              <a:rPr lang="en-AU" dirty="0">
                <a:solidFill>
                  <a:srgbClr val="FF0000"/>
                </a:solidFill>
              </a:rPr>
              <a:t>)</a:t>
            </a:r>
            <a:endParaRPr lang="en-GB" dirty="0">
              <a:solidFill>
                <a:srgbClr val="FF0000"/>
              </a:solidFill>
            </a:endParaRPr>
          </a:p>
        </p:txBody>
      </p:sp>
      <p:sp>
        <p:nvSpPr>
          <p:cNvPr id="15" name="Rectangle 14"/>
          <p:cNvSpPr/>
          <p:nvPr/>
        </p:nvSpPr>
        <p:spPr>
          <a:xfrm>
            <a:off x="425715" y="4858043"/>
            <a:ext cx="652255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r>
              <a:rPr lang="en-AU" dirty="0">
                <a:solidFill>
                  <a:srgbClr val="FF0000"/>
                </a:solidFill>
              </a:rPr>
              <a:t>Also, </a:t>
            </a:r>
            <a:r>
              <a:rPr lang="en-AU" dirty="0" err="1">
                <a:solidFill>
                  <a:srgbClr val="FF0000"/>
                </a:solidFill>
              </a:rPr>
              <a:t>solatium</a:t>
            </a:r>
            <a:r>
              <a:rPr lang="en-AU" dirty="0">
                <a:solidFill>
                  <a:srgbClr val="FF0000"/>
                </a:solidFill>
              </a:rPr>
              <a:t> to be calculated on a case by case basis.</a:t>
            </a:r>
            <a:r>
              <a:rPr lang="en-AU" dirty="0">
                <a:solidFill>
                  <a:schemeClr val="tx1"/>
                </a:solidFill>
              </a:rPr>
              <a:t>  </a:t>
            </a:r>
            <a:endParaRPr lang="en-GB" dirty="0">
              <a:solidFill>
                <a:schemeClr val="tx1"/>
              </a:solidFill>
            </a:endParaRPr>
          </a:p>
        </p:txBody>
      </p:sp>
      <p:sp>
        <p:nvSpPr>
          <p:cNvPr id="16" name="Rectangle 15"/>
          <p:cNvSpPr/>
          <p:nvPr/>
        </p:nvSpPr>
        <p:spPr>
          <a:xfrm>
            <a:off x="466526" y="2253203"/>
            <a:ext cx="8140837"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n-AU" dirty="0">
                <a:solidFill>
                  <a:schemeClr val="tx1"/>
                </a:solidFill>
              </a:rPr>
              <a:t>All Community Benefits are inclusive of a 10% </a:t>
            </a:r>
            <a:r>
              <a:rPr lang="en-AU" dirty="0" err="1">
                <a:solidFill>
                  <a:schemeClr val="tx1"/>
                </a:solidFill>
              </a:rPr>
              <a:t>solatium</a:t>
            </a:r>
            <a:r>
              <a:rPr lang="en-AU" dirty="0">
                <a:solidFill>
                  <a:schemeClr val="tx1"/>
                </a:solidFill>
              </a:rPr>
              <a:t> .</a:t>
            </a:r>
            <a:endParaRPr lang="en-GB" dirty="0">
              <a:solidFill>
                <a:schemeClr val="tx1"/>
              </a:solidFill>
            </a:endParaRPr>
          </a:p>
        </p:txBody>
      </p:sp>
      <p:sp>
        <p:nvSpPr>
          <p:cNvPr id="2" name="Rectangle 1"/>
          <p:cNvSpPr/>
          <p:nvPr/>
        </p:nvSpPr>
        <p:spPr>
          <a:xfrm>
            <a:off x="6012160" y="6021288"/>
            <a:ext cx="262193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1921903" y="2924065"/>
            <a:ext cx="5440168"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AU" b="1" dirty="0"/>
              <a:t>What did the TRC say? </a:t>
            </a:r>
            <a:endParaRPr lang="en-GB" b="1" dirty="0"/>
          </a:p>
        </p:txBody>
      </p:sp>
      <p:sp>
        <p:nvSpPr>
          <p:cNvPr id="3" name="Rectangle 2"/>
          <p:cNvSpPr/>
          <p:nvPr/>
        </p:nvSpPr>
        <p:spPr>
          <a:xfrm>
            <a:off x="3837285" y="3425703"/>
            <a:ext cx="3110979"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AU" sz="1600" dirty="0">
                <a:solidFill>
                  <a:srgbClr val="FF0000"/>
                </a:solidFill>
              </a:rPr>
              <a:t>We relied on the Full Federal Court decision: </a:t>
            </a:r>
          </a:p>
          <a:p>
            <a:pPr marL="285750" lvl="0" indent="-285750">
              <a:buFont typeface="Arial" panose="020B0604020202020204" pitchFamily="34" charset="0"/>
              <a:buChar char="•"/>
            </a:pPr>
            <a:r>
              <a:rPr lang="en-AU" sz="1600" dirty="0">
                <a:solidFill>
                  <a:srgbClr val="FF0000"/>
                </a:solidFill>
              </a:rPr>
              <a:t>65% of market value;</a:t>
            </a:r>
          </a:p>
          <a:p>
            <a:pPr marL="285750" lvl="0" indent="-285750">
              <a:buFont typeface="Arial" panose="020B0604020202020204" pitchFamily="34" charset="0"/>
              <a:buChar char="•"/>
            </a:pPr>
            <a:r>
              <a:rPr lang="en-AU" sz="1600" dirty="0">
                <a:solidFill>
                  <a:srgbClr val="FF0000"/>
                </a:solidFill>
              </a:rPr>
              <a:t>interest from  extinguishment; </a:t>
            </a:r>
          </a:p>
          <a:p>
            <a:pPr marL="285750" lvl="0" indent="-285750">
              <a:buFont typeface="Arial" panose="020B0604020202020204" pitchFamily="34" charset="0"/>
              <a:buChar char="•"/>
            </a:pPr>
            <a:r>
              <a:rPr lang="en-AU" sz="1600" dirty="0" err="1">
                <a:solidFill>
                  <a:srgbClr val="FF0000"/>
                </a:solidFill>
              </a:rPr>
              <a:t>solatium</a:t>
            </a:r>
            <a:r>
              <a:rPr lang="en-AU" sz="1600" dirty="0">
                <a:solidFill>
                  <a:srgbClr val="FF0000"/>
                </a:solidFill>
              </a:rPr>
              <a:t>.</a:t>
            </a:r>
            <a:endParaRPr lang="en-GB" sz="1600" dirty="0">
              <a:solidFill>
                <a:srgbClr val="FF0000"/>
              </a:solidFill>
            </a:endParaRPr>
          </a:p>
        </p:txBody>
      </p:sp>
      <p:sp>
        <p:nvSpPr>
          <p:cNvPr id="19" name="Rectangle 18"/>
          <p:cNvSpPr/>
          <p:nvPr/>
        </p:nvSpPr>
        <p:spPr>
          <a:xfrm>
            <a:off x="7222485" y="3443796"/>
            <a:ext cx="1597987"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AU" sz="1600" dirty="0">
                <a:solidFill>
                  <a:srgbClr val="FF0000"/>
                </a:solidFill>
              </a:rPr>
              <a:t>High Court reduced to 50%  of market value</a:t>
            </a:r>
          </a:p>
        </p:txBody>
      </p:sp>
      <p:cxnSp>
        <p:nvCxnSpPr>
          <p:cNvPr id="5" name="Straight Arrow Connector 4"/>
          <p:cNvCxnSpPr>
            <a:endCxn id="19" idx="1"/>
          </p:cNvCxnSpPr>
          <p:nvPr/>
        </p:nvCxnSpPr>
        <p:spPr>
          <a:xfrm flipV="1">
            <a:off x="6049144" y="3859295"/>
            <a:ext cx="1173341" cy="21777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4" name="Picture 13">
            <a:extLst>
              <a:ext uri="{FF2B5EF4-FFF2-40B4-BE49-F238E27FC236}">
                <a16:creationId xmlns:a16="http://schemas.microsoft.com/office/drawing/2014/main" id="{1DE4DC1A-B5BB-4304-8932-79A51D826D9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298758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1" grpId="0" animBg="1"/>
      <p:bldP spid="3" grpId="0" animBg="1"/>
      <p:bldP spid="1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 name="Rectangle 2"/>
          <p:cNvSpPr>
            <a:spLocks noGrp="1" noChangeArrowheads="1"/>
          </p:cNvSpPr>
          <p:nvPr>
            <p:ph type="title"/>
          </p:nvPr>
        </p:nvSpPr>
        <p:spPr>
          <a:solidFill>
            <a:schemeClr val="accent2"/>
          </a:solidFill>
        </p:spPr>
        <p:txBody>
          <a:bodyPr vert="horz" lIns="91440" tIns="45720" rIns="91440" bIns="45720" rtlCol="0" anchor="ctr">
            <a:normAutofit/>
          </a:bodyPr>
          <a:lstStyle/>
          <a:p>
            <a:pPr algn="ctr"/>
            <a:r>
              <a:rPr lang="en-AU" dirty="0">
                <a:solidFill>
                  <a:schemeClr val="bg1"/>
                </a:solidFill>
              </a:rPr>
              <a:t>Leases, Licences and Permits</a:t>
            </a:r>
            <a:endParaRPr lang="en-AU" altLang="en-US" dirty="0">
              <a:solidFill>
                <a:schemeClr val="bg1"/>
              </a:solidFill>
            </a:endParaRPr>
          </a:p>
        </p:txBody>
      </p:sp>
      <p:sp>
        <p:nvSpPr>
          <p:cNvPr id="17" name="Slide Number Placeholder 16"/>
          <p:cNvSpPr>
            <a:spLocks noGrp="1"/>
          </p:cNvSpPr>
          <p:nvPr>
            <p:ph type="sldNum" sz="quarter" idx="12"/>
          </p:nvPr>
        </p:nvSpPr>
        <p:spPr/>
        <p:txBody>
          <a:bodyPr/>
          <a:lstStyle/>
          <a:p>
            <a:fld id="{B1B03286-66D5-43FB-A277-D51ADAD32112}" type="slidenum">
              <a:rPr>
                <a:solidFill>
                  <a:prstClr val="black">
                    <a:tint val="75000"/>
                  </a:prstClr>
                </a:solidFill>
              </a:rPr>
              <a:pPr/>
              <a:t>57</a:t>
            </a:fld>
            <a:endParaRPr dirty="0">
              <a:solidFill>
                <a:prstClr val="black">
                  <a:tint val="75000"/>
                </a:prstClr>
              </a:solidFill>
            </a:endParaRPr>
          </a:p>
        </p:txBody>
      </p:sp>
      <p:sp>
        <p:nvSpPr>
          <p:cNvPr id="12" name="Rectangle 11"/>
          <p:cNvSpPr/>
          <p:nvPr/>
        </p:nvSpPr>
        <p:spPr>
          <a:xfrm>
            <a:off x="445835" y="1516142"/>
            <a:ext cx="814083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en-AU" b="1" u="sng" dirty="0">
                <a:solidFill>
                  <a:schemeClr val="tx1"/>
                </a:solidFill>
              </a:rPr>
              <a:t>State’ s Formula A</a:t>
            </a:r>
            <a:endParaRPr lang="en-GB" b="1" u="sng" dirty="0">
              <a:solidFill>
                <a:schemeClr val="tx1"/>
              </a:solidFill>
            </a:endParaRPr>
          </a:p>
        </p:txBody>
      </p:sp>
      <p:sp>
        <p:nvSpPr>
          <p:cNvPr id="2" name="Rectangle 1"/>
          <p:cNvSpPr/>
          <p:nvPr/>
        </p:nvSpPr>
        <p:spPr>
          <a:xfrm>
            <a:off x="6012160" y="6021288"/>
            <a:ext cx="262193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3853608" y="2036747"/>
            <a:ext cx="5040559"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b="1" dirty="0"/>
              <a:t>   ($ amount of RR in $0 - $20,000 * 25%) </a:t>
            </a:r>
            <a:endParaRPr lang="en-AU" dirty="0"/>
          </a:p>
          <a:p>
            <a:r>
              <a:rPr lang="en-AU" b="1" dirty="0"/>
              <a:t>+ ($ amount of RR in $20,001 - $100,000 * 10%) </a:t>
            </a:r>
            <a:endParaRPr lang="en-AU" dirty="0"/>
          </a:p>
          <a:p>
            <a:r>
              <a:rPr lang="en-AU" b="1" dirty="0"/>
              <a:t>+ ($ amount of RR in $100,001 - $500,000 * 5%) </a:t>
            </a:r>
            <a:endParaRPr lang="en-AU" dirty="0"/>
          </a:p>
          <a:p>
            <a:r>
              <a:rPr lang="en-AU" b="1" dirty="0"/>
              <a:t>+ ($ amount of RR in $500,001 – $1,000,000 *2.5%) </a:t>
            </a:r>
            <a:endParaRPr lang="en-AU" dirty="0"/>
          </a:p>
          <a:p>
            <a:r>
              <a:rPr lang="en-AU" b="1" dirty="0"/>
              <a:t>+ ($ amount of RR above $1,000,001 * 0.5%) </a:t>
            </a:r>
            <a:endParaRPr lang="en-AU" dirty="0"/>
          </a:p>
        </p:txBody>
      </p:sp>
      <p:sp>
        <p:nvSpPr>
          <p:cNvPr id="8" name="Rectangle 7"/>
          <p:cNvSpPr/>
          <p:nvPr/>
        </p:nvSpPr>
        <p:spPr>
          <a:xfrm>
            <a:off x="513567" y="3665348"/>
            <a:ext cx="842194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RR = Rental Received.</a:t>
            </a:r>
          </a:p>
          <a:p>
            <a:r>
              <a:rPr lang="en-AU" dirty="0"/>
              <a:t>All percentages in this formula are inclusive of a 10% </a:t>
            </a:r>
            <a:r>
              <a:rPr lang="en-AU" dirty="0" err="1"/>
              <a:t>solatium</a:t>
            </a:r>
            <a:r>
              <a:rPr lang="en-AU" dirty="0"/>
              <a:t>.</a:t>
            </a:r>
          </a:p>
        </p:txBody>
      </p:sp>
      <p:sp>
        <p:nvSpPr>
          <p:cNvPr id="9" name="Rectangle 8"/>
          <p:cNvSpPr/>
          <p:nvPr/>
        </p:nvSpPr>
        <p:spPr>
          <a:xfrm>
            <a:off x="3167725" y="2425762"/>
            <a:ext cx="34178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sz="2400" b="1" dirty="0"/>
              <a:t>=</a:t>
            </a:r>
            <a:endParaRPr lang="en-AU" b="1" dirty="0"/>
          </a:p>
        </p:txBody>
      </p:sp>
      <p:sp>
        <p:nvSpPr>
          <p:cNvPr id="25" name="Rectangle 24"/>
          <p:cNvSpPr/>
          <p:nvPr/>
        </p:nvSpPr>
        <p:spPr>
          <a:xfrm>
            <a:off x="635864" y="2056431"/>
            <a:ext cx="202172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b="1" dirty="0"/>
              <a:t>Community benefits </a:t>
            </a:r>
          </a:p>
          <a:p>
            <a:r>
              <a:rPr lang="en-AU" b="1" dirty="0"/>
              <a:t>(payable each rent is received)</a:t>
            </a:r>
            <a:endParaRPr lang="en-AU" dirty="0"/>
          </a:p>
        </p:txBody>
      </p:sp>
      <p:sp>
        <p:nvSpPr>
          <p:cNvPr id="20" name="Rectangle 19"/>
          <p:cNvSpPr/>
          <p:nvPr/>
        </p:nvSpPr>
        <p:spPr>
          <a:xfrm>
            <a:off x="513567" y="4563852"/>
            <a:ext cx="8140837"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r>
              <a:rPr lang="en-AU" b="1" u="sng" dirty="0">
                <a:solidFill>
                  <a:srgbClr val="FF0000"/>
                </a:solidFill>
              </a:rPr>
              <a:t>FNLRS’ s Formula A</a:t>
            </a:r>
            <a:endParaRPr lang="en-GB" b="1" u="sng" dirty="0">
              <a:solidFill>
                <a:srgbClr val="FF0000"/>
              </a:solidFill>
            </a:endParaRPr>
          </a:p>
        </p:txBody>
      </p:sp>
      <p:graphicFrame>
        <p:nvGraphicFramePr>
          <p:cNvPr id="23" name="Table 22"/>
          <p:cNvGraphicFramePr>
            <a:graphicFrameLocks noGrp="1"/>
          </p:cNvGraphicFramePr>
          <p:nvPr>
            <p:extLst>
              <p:ext uri="{D42A27DB-BD31-4B8C-83A1-F6EECF244321}">
                <p14:modId xmlns:p14="http://schemas.microsoft.com/office/powerpoint/2010/main" val="1296807900"/>
              </p:ext>
            </p:extLst>
          </p:nvPr>
        </p:nvGraphicFramePr>
        <p:xfrm>
          <a:off x="1979712" y="5198219"/>
          <a:ext cx="4860925" cy="990600"/>
        </p:xfrm>
        <a:graphic>
          <a:graphicData uri="http://schemas.openxmlformats.org/drawingml/2006/table">
            <a:tbl>
              <a:tblPr firstRow="1" firstCol="1" bandRow="1">
                <a:tableStyleId>{21E4AEA4-8DFA-4A89-87EB-49C32662AFE0}</a:tableStyleId>
              </a:tblPr>
              <a:tblGrid>
                <a:gridCol w="2207260">
                  <a:extLst>
                    <a:ext uri="{9D8B030D-6E8A-4147-A177-3AD203B41FA5}">
                      <a16:colId xmlns:a16="http://schemas.microsoft.com/office/drawing/2014/main" val="20000"/>
                    </a:ext>
                  </a:extLst>
                </a:gridCol>
                <a:gridCol w="2653665">
                  <a:extLst>
                    <a:ext uri="{9D8B030D-6E8A-4147-A177-3AD203B41FA5}">
                      <a16:colId xmlns:a16="http://schemas.microsoft.com/office/drawing/2014/main" val="20001"/>
                    </a:ext>
                  </a:extLst>
                </a:gridCol>
              </a:tblGrid>
              <a:tr h="0">
                <a:tc>
                  <a:txBody>
                    <a:bodyPr/>
                    <a:lstStyle/>
                    <a:p>
                      <a:pPr algn="ctr">
                        <a:spcAft>
                          <a:spcPts val="1200"/>
                        </a:spcAft>
                      </a:pPr>
                      <a:r>
                        <a:rPr lang="en-AU" sz="1100" kern="1100" dirty="0">
                          <a:effectLst/>
                        </a:rPr>
                        <a:t> </a:t>
                      </a:r>
                    </a:p>
                    <a:p>
                      <a:pPr algn="ctr">
                        <a:spcAft>
                          <a:spcPts val="1200"/>
                        </a:spcAft>
                      </a:pPr>
                      <a:r>
                        <a:rPr lang="en-AU" sz="1100" kern="1100" dirty="0">
                          <a:effectLst/>
                        </a:rPr>
                        <a:t>Step 1: </a:t>
                      </a:r>
                      <a:endParaRPr lang="en-AU" sz="1100" kern="1100" dirty="0">
                        <a:effectLst/>
                        <a:latin typeface="Arial"/>
                        <a:ea typeface="Times New Roman"/>
                        <a:cs typeface="Times New Roman"/>
                      </a:endParaRPr>
                    </a:p>
                  </a:txBody>
                  <a:tcPr marL="68580" marR="68580" marT="0" marB="0"/>
                </a:tc>
                <a:tc>
                  <a:txBody>
                    <a:bodyPr/>
                    <a:lstStyle/>
                    <a:p>
                      <a:pPr algn="ctr">
                        <a:spcAft>
                          <a:spcPts val="0"/>
                        </a:spcAft>
                      </a:pPr>
                      <a:r>
                        <a:rPr lang="en-AU" sz="1600" kern="1100" dirty="0">
                          <a:solidFill>
                            <a:schemeClr val="tx1"/>
                          </a:solidFill>
                          <a:effectLst/>
                        </a:rPr>
                        <a:t> </a:t>
                      </a:r>
                      <a:endParaRPr lang="en-AU" sz="1400" kern="1100" dirty="0">
                        <a:solidFill>
                          <a:schemeClr val="tx1"/>
                        </a:solidFill>
                        <a:effectLst/>
                      </a:endParaRPr>
                    </a:p>
                    <a:p>
                      <a:pPr algn="ctr">
                        <a:spcAft>
                          <a:spcPts val="0"/>
                        </a:spcAft>
                      </a:pPr>
                      <a:r>
                        <a:rPr lang="en-AU" sz="1600" kern="1100" dirty="0">
                          <a:solidFill>
                            <a:schemeClr val="tx1"/>
                          </a:solidFill>
                          <a:effectLst/>
                        </a:rPr>
                        <a:t>(UMV * 50%) / MV = Y</a:t>
                      </a:r>
                      <a:endParaRPr lang="en-AU" sz="1400" kern="1100" dirty="0">
                        <a:solidFill>
                          <a:schemeClr val="tx1"/>
                        </a:solidFill>
                        <a:effectLst/>
                        <a:latin typeface="Arial"/>
                        <a:ea typeface="Times New Roman"/>
                        <a:cs typeface="Times New Roman"/>
                      </a:endParaRPr>
                    </a:p>
                  </a:txBody>
                  <a:tcPr marL="68580" marR="68580" marT="0" marB="0">
                    <a:solidFill>
                      <a:schemeClr val="accent2">
                        <a:lumMod val="40000"/>
                        <a:lumOff val="60000"/>
                      </a:schemeClr>
                    </a:solidFill>
                  </a:tcPr>
                </a:tc>
                <a:extLst>
                  <a:ext uri="{0D108BD9-81ED-4DB2-BD59-A6C34878D82A}">
                    <a16:rowId xmlns:a16="http://schemas.microsoft.com/office/drawing/2014/main" val="10000"/>
                  </a:ext>
                </a:extLst>
              </a:tr>
              <a:tr h="0">
                <a:tc>
                  <a:txBody>
                    <a:bodyPr/>
                    <a:lstStyle/>
                    <a:p>
                      <a:pPr>
                        <a:spcAft>
                          <a:spcPts val="1200"/>
                        </a:spcAft>
                      </a:pPr>
                      <a:r>
                        <a:rPr lang="en-AU" sz="1200" kern="1100">
                          <a:effectLst/>
                        </a:rPr>
                        <a:t> </a:t>
                      </a:r>
                      <a:endParaRPr lang="en-AU" sz="1100" kern="1100">
                        <a:effectLst/>
                      </a:endParaRPr>
                    </a:p>
                    <a:p>
                      <a:pPr algn="ctr">
                        <a:spcAft>
                          <a:spcPts val="1200"/>
                        </a:spcAft>
                      </a:pPr>
                      <a:r>
                        <a:rPr lang="en-AU" sz="1100" kern="1100">
                          <a:effectLst/>
                        </a:rPr>
                        <a:t>Step 2:</a:t>
                      </a:r>
                      <a:endParaRPr lang="en-AU" sz="1100" kern="1100">
                        <a:effectLst/>
                        <a:latin typeface="Arial"/>
                        <a:ea typeface="Times New Roman"/>
                        <a:cs typeface="Times New Roman"/>
                      </a:endParaRPr>
                    </a:p>
                  </a:txBody>
                  <a:tcPr marL="68580" marR="68580" marT="0" marB="0"/>
                </a:tc>
                <a:tc>
                  <a:txBody>
                    <a:bodyPr/>
                    <a:lstStyle/>
                    <a:p>
                      <a:pPr algn="ctr">
                        <a:spcAft>
                          <a:spcPts val="0"/>
                        </a:spcAft>
                      </a:pPr>
                      <a:r>
                        <a:rPr lang="en-AU" sz="1400" kern="1100" dirty="0">
                          <a:solidFill>
                            <a:schemeClr val="tx1"/>
                          </a:solidFill>
                          <a:effectLst/>
                        </a:rPr>
                        <a:t> </a:t>
                      </a:r>
                    </a:p>
                    <a:p>
                      <a:pPr algn="ctr">
                        <a:spcAft>
                          <a:spcPts val="0"/>
                        </a:spcAft>
                      </a:pPr>
                      <a:r>
                        <a:rPr lang="en-AU" sz="1600" b="1" kern="1100" dirty="0">
                          <a:solidFill>
                            <a:schemeClr val="tx1"/>
                          </a:solidFill>
                          <a:effectLst/>
                        </a:rPr>
                        <a:t>Community benefits = Y x RR</a:t>
                      </a:r>
                      <a:endParaRPr lang="en-AU" sz="1400" b="1" kern="1100" dirty="0">
                        <a:solidFill>
                          <a:schemeClr val="tx1"/>
                        </a:solidFill>
                        <a:effectLst/>
                        <a:latin typeface="Arial"/>
                        <a:ea typeface="Times New Roman"/>
                        <a:cs typeface="Times New Roman"/>
                      </a:endParaRPr>
                    </a:p>
                  </a:txBody>
                  <a:tcPr marL="68580" marR="68580" marT="0" marB="0">
                    <a:solidFill>
                      <a:schemeClr val="accent2">
                        <a:lumMod val="40000"/>
                        <a:lumOff val="60000"/>
                      </a:schemeClr>
                    </a:solidFill>
                  </a:tcPr>
                </a:tc>
                <a:extLst>
                  <a:ext uri="{0D108BD9-81ED-4DB2-BD59-A6C34878D82A}">
                    <a16:rowId xmlns:a16="http://schemas.microsoft.com/office/drawing/2014/main" val="10001"/>
                  </a:ext>
                </a:extLst>
              </a:tr>
            </a:tbl>
          </a:graphicData>
        </a:graphic>
      </p:graphicFrame>
      <p:sp>
        <p:nvSpPr>
          <p:cNvPr id="26" name="Rectangle 25"/>
          <p:cNvSpPr/>
          <p:nvPr/>
        </p:nvSpPr>
        <p:spPr>
          <a:xfrm rot="19500079">
            <a:off x="1441064" y="5424288"/>
            <a:ext cx="1553997"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r>
              <a:rPr lang="en-AU" dirty="0" err="1">
                <a:solidFill>
                  <a:srgbClr val="FF0000"/>
                </a:solidFill>
              </a:rPr>
              <a:t>Solatium</a:t>
            </a:r>
            <a:r>
              <a:rPr lang="en-AU" dirty="0">
                <a:solidFill>
                  <a:srgbClr val="FF0000"/>
                </a:solidFill>
              </a:rPr>
              <a:t>?</a:t>
            </a:r>
            <a:endParaRPr lang="en-GB" dirty="0">
              <a:solidFill>
                <a:schemeClr val="tx1"/>
              </a:solidFill>
            </a:endParaRPr>
          </a:p>
        </p:txBody>
      </p:sp>
      <p:pic>
        <p:nvPicPr>
          <p:cNvPr id="14" name="Picture 13">
            <a:extLst>
              <a:ext uri="{FF2B5EF4-FFF2-40B4-BE49-F238E27FC236}">
                <a16:creationId xmlns:a16="http://schemas.microsoft.com/office/drawing/2014/main" id="{475524C5-33A0-4189-935C-91699792707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187923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1000" fill="hold"/>
                                        <p:tgtEl>
                                          <p:spTgt spid="26"/>
                                        </p:tgtEl>
                                        <p:attrNameLst>
                                          <p:attrName>ppt_w</p:attrName>
                                        </p:attrNameLst>
                                      </p:cBhvr>
                                      <p:tavLst>
                                        <p:tav tm="0">
                                          <p:val>
                                            <p:fltVal val="0"/>
                                          </p:val>
                                        </p:tav>
                                        <p:tav tm="100000">
                                          <p:val>
                                            <p:strVal val="#ppt_w"/>
                                          </p:val>
                                        </p:tav>
                                      </p:tavLst>
                                    </p:anim>
                                    <p:anim calcmode="lin" valueType="num">
                                      <p:cBhvr>
                                        <p:cTn id="53" dur="1000" fill="hold"/>
                                        <p:tgtEl>
                                          <p:spTgt spid="26"/>
                                        </p:tgtEl>
                                        <p:attrNameLst>
                                          <p:attrName>ppt_h</p:attrName>
                                        </p:attrNameLst>
                                      </p:cBhvr>
                                      <p:tavLst>
                                        <p:tav tm="0">
                                          <p:val>
                                            <p:fltVal val="0"/>
                                          </p:val>
                                        </p:tav>
                                        <p:tav tm="100000">
                                          <p:val>
                                            <p:strVal val="#ppt_h"/>
                                          </p:val>
                                        </p:tav>
                                      </p:tavLst>
                                    </p:anim>
                                    <p:anim calcmode="lin" valueType="num">
                                      <p:cBhvr>
                                        <p:cTn id="54" dur="1000" fill="hold"/>
                                        <p:tgtEl>
                                          <p:spTgt spid="26"/>
                                        </p:tgtEl>
                                        <p:attrNameLst>
                                          <p:attrName>style.rotation</p:attrName>
                                        </p:attrNameLst>
                                      </p:cBhvr>
                                      <p:tavLst>
                                        <p:tav tm="0">
                                          <p:val>
                                            <p:fltVal val="90"/>
                                          </p:val>
                                        </p:tav>
                                        <p:tav tm="100000">
                                          <p:val>
                                            <p:fltVal val="0"/>
                                          </p:val>
                                        </p:tav>
                                      </p:tavLst>
                                    </p:anim>
                                    <p:animEffect transition="in" filter="fade">
                                      <p:cBhvr>
                                        <p:cTn id="5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8" grpId="0" animBg="1"/>
      <p:bldP spid="9" grpId="0" animBg="1"/>
      <p:bldP spid="25" grpId="0" animBg="1"/>
      <p:bldP spid="20" grpId="0" animBg="1"/>
      <p:bldP spid="2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 name="Rectangle 2"/>
          <p:cNvSpPr>
            <a:spLocks noGrp="1" noChangeArrowheads="1"/>
          </p:cNvSpPr>
          <p:nvPr>
            <p:ph type="title"/>
          </p:nvPr>
        </p:nvSpPr>
        <p:spPr>
          <a:solidFill>
            <a:schemeClr val="accent2"/>
          </a:solidFill>
        </p:spPr>
        <p:txBody>
          <a:bodyPr vert="horz" lIns="91440" tIns="45720" rIns="91440" bIns="45720" rtlCol="0" anchor="ctr">
            <a:normAutofit/>
          </a:bodyPr>
          <a:lstStyle/>
          <a:p>
            <a:pPr algn="ctr"/>
            <a:r>
              <a:rPr lang="en-AU" dirty="0">
                <a:solidFill>
                  <a:schemeClr val="bg1"/>
                </a:solidFill>
              </a:rPr>
              <a:t>Major Public Works </a:t>
            </a:r>
            <a:endParaRPr lang="en-AU" altLang="en-US" dirty="0">
              <a:solidFill>
                <a:schemeClr val="bg1"/>
              </a:solidFill>
            </a:endParaRPr>
          </a:p>
        </p:txBody>
      </p:sp>
      <p:sp>
        <p:nvSpPr>
          <p:cNvPr id="17" name="Slide Number Placeholder 16"/>
          <p:cNvSpPr>
            <a:spLocks noGrp="1"/>
          </p:cNvSpPr>
          <p:nvPr>
            <p:ph type="sldNum" sz="quarter" idx="12"/>
          </p:nvPr>
        </p:nvSpPr>
        <p:spPr/>
        <p:txBody>
          <a:bodyPr/>
          <a:lstStyle/>
          <a:p>
            <a:fld id="{B1B03286-66D5-43FB-A277-D51ADAD32112}" type="slidenum">
              <a:rPr>
                <a:solidFill>
                  <a:prstClr val="black">
                    <a:tint val="75000"/>
                  </a:prstClr>
                </a:solidFill>
              </a:rPr>
              <a:pPr/>
              <a:t>58</a:t>
            </a:fld>
            <a:endParaRPr dirty="0">
              <a:solidFill>
                <a:prstClr val="black">
                  <a:tint val="75000"/>
                </a:prstClr>
              </a:solidFill>
            </a:endParaRPr>
          </a:p>
        </p:txBody>
      </p:sp>
      <p:sp>
        <p:nvSpPr>
          <p:cNvPr id="12" name="Rectangle 11"/>
          <p:cNvSpPr/>
          <p:nvPr/>
        </p:nvSpPr>
        <p:spPr>
          <a:xfrm>
            <a:off x="445835" y="1516142"/>
            <a:ext cx="814083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en-AU" b="1" u="sng" dirty="0">
                <a:solidFill>
                  <a:schemeClr val="tx1"/>
                </a:solidFill>
              </a:rPr>
              <a:t>State’ s Formula B</a:t>
            </a:r>
            <a:endParaRPr lang="en-GB" b="1" u="sng" dirty="0">
              <a:solidFill>
                <a:schemeClr val="tx1"/>
              </a:solidFill>
            </a:endParaRPr>
          </a:p>
        </p:txBody>
      </p:sp>
      <p:sp>
        <p:nvSpPr>
          <p:cNvPr id="2" name="Rectangle 1"/>
          <p:cNvSpPr/>
          <p:nvPr/>
        </p:nvSpPr>
        <p:spPr>
          <a:xfrm>
            <a:off x="6012160" y="6021288"/>
            <a:ext cx="262193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3275856" y="2036747"/>
            <a:ext cx="5654408"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b="1" dirty="0"/>
              <a:t>   ($ amount of UMV in $0 - $100,000 * 25%) </a:t>
            </a:r>
            <a:endParaRPr lang="en-AU" dirty="0"/>
          </a:p>
          <a:p>
            <a:r>
              <a:rPr lang="en-AU" b="1" dirty="0"/>
              <a:t>+ ($ amount of UMV in $100,001 - $500,000 * 10%) </a:t>
            </a:r>
            <a:endParaRPr lang="en-AU" dirty="0"/>
          </a:p>
          <a:p>
            <a:r>
              <a:rPr lang="en-AU" b="1" dirty="0"/>
              <a:t>+ ($ amount of UMV in $500,001 - $1,000,000 * 5%) </a:t>
            </a:r>
            <a:endParaRPr lang="en-AU" dirty="0"/>
          </a:p>
          <a:p>
            <a:r>
              <a:rPr lang="en-AU" b="1" dirty="0"/>
              <a:t>+ ($ amount of UMV in $1,000,001 – $10,000,000 *2.5%) </a:t>
            </a:r>
            <a:endParaRPr lang="en-AU" dirty="0"/>
          </a:p>
          <a:p>
            <a:r>
              <a:rPr lang="en-AU" b="1" dirty="0"/>
              <a:t>+ ($ amount of UMV above $10,000,001 * 0.5%) </a:t>
            </a:r>
            <a:endParaRPr lang="en-AU" dirty="0"/>
          </a:p>
        </p:txBody>
      </p:sp>
      <p:sp>
        <p:nvSpPr>
          <p:cNvPr id="8" name="Rectangle 7"/>
          <p:cNvSpPr/>
          <p:nvPr/>
        </p:nvSpPr>
        <p:spPr>
          <a:xfrm>
            <a:off x="527537" y="3694233"/>
            <a:ext cx="842194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dirty="0"/>
              <a:t>UMV = Unimproved Market Value.</a:t>
            </a:r>
          </a:p>
          <a:p>
            <a:r>
              <a:rPr lang="en-AU" dirty="0"/>
              <a:t>All percentages in this formula are inclusive of a 10% </a:t>
            </a:r>
            <a:r>
              <a:rPr lang="en-AU" dirty="0" err="1"/>
              <a:t>solatium</a:t>
            </a:r>
            <a:r>
              <a:rPr lang="en-AU" dirty="0"/>
              <a:t>.</a:t>
            </a:r>
          </a:p>
        </p:txBody>
      </p:sp>
      <p:sp>
        <p:nvSpPr>
          <p:cNvPr id="9" name="Rectangle 8"/>
          <p:cNvSpPr/>
          <p:nvPr/>
        </p:nvSpPr>
        <p:spPr>
          <a:xfrm>
            <a:off x="2618031" y="2402872"/>
            <a:ext cx="34178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sz="2400" b="1" dirty="0"/>
              <a:t>=</a:t>
            </a:r>
            <a:endParaRPr lang="en-AU" b="1" dirty="0"/>
          </a:p>
        </p:txBody>
      </p:sp>
      <p:sp>
        <p:nvSpPr>
          <p:cNvPr id="25" name="Rectangle 24"/>
          <p:cNvSpPr/>
          <p:nvPr/>
        </p:nvSpPr>
        <p:spPr>
          <a:xfrm>
            <a:off x="508315" y="2386083"/>
            <a:ext cx="202172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b="1" dirty="0"/>
              <a:t>Community benefits </a:t>
            </a:r>
          </a:p>
        </p:txBody>
      </p:sp>
      <p:sp>
        <p:nvSpPr>
          <p:cNvPr id="20" name="Rectangle 19"/>
          <p:cNvSpPr/>
          <p:nvPr/>
        </p:nvSpPr>
        <p:spPr>
          <a:xfrm>
            <a:off x="513567" y="4563852"/>
            <a:ext cx="8140837"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r>
              <a:rPr lang="en-AU" b="1" u="sng" dirty="0">
                <a:solidFill>
                  <a:srgbClr val="FF0000"/>
                </a:solidFill>
              </a:rPr>
              <a:t>FNLRS’ s Formula </a:t>
            </a:r>
            <a:r>
              <a:rPr lang="en-GB" b="1" u="sng" dirty="0">
                <a:solidFill>
                  <a:srgbClr val="FF0000"/>
                </a:solidFill>
              </a:rPr>
              <a:t>B</a:t>
            </a:r>
          </a:p>
        </p:txBody>
      </p:sp>
      <p:sp>
        <p:nvSpPr>
          <p:cNvPr id="23" name="Rectangle 22"/>
          <p:cNvSpPr/>
          <p:nvPr/>
        </p:nvSpPr>
        <p:spPr>
          <a:xfrm>
            <a:off x="1475656" y="5226730"/>
            <a:ext cx="245377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b="1" dirty="0"/>
              <a:t>Community benefits </a:t>
            </a:r>
          </a:p>
        </p:txBody>
      </p:sp>
      <p:sp>
        <p:nvSpPr>
          <p:cNvPr id="26" name="Rectangle 25"/>
          <p:cNvSpPr/>
          <p:nvPr/>
        </p:nvSpPr>
        <p:spPr>
          <a:xfrm>
            <a:off x="4283968" y="5180564"/>
            <a:ext cx="34178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sz="2400" b="1" dirty="0"/>
              <a:t>=</a:t>
            </a:r>
            <a:endParaRPr lang="en-AU" b="1" dirty="0"/>
          </a:p>
        </p:txBody>
      </p:sp>
      <p:sp>
        <p:nvSpPr>
          <p:cNvPr id="27" name="Rectangle 26"/>
          <p:cNvSpPr/>
          <p:nvPr/>
        </p:nvSpPr>
        <p:spPr>
          <a:xfrm>
            <a:off x="5043014" y="5226730"/>
            <a:ext cx="2265289"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b="1" dirty="0"/>
              <a:t>50% of the UMV</a:t>
            </a:r>
          </a:p>
        </p:txBody>
      </p:sp>
      <p:sp>
        <p:nvSpPr>
          <p:cNvPr id="28" name="Rectangle 27"/>
          <p:cNvSpPr/>
          <p:nvPr/>
        </p:nvSpPr>
        <p:spPr>
          <a:xfrm rot="19500079">
            <a:off x="6209026" y="5459976"/>
            <a:ext cx="1553997"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r>
              <a:rPr lang="en-AU" dirty="0" err="1">
                <a:solidFill>
                  <a:srgbClr val="FF0000"/>
                </a:solidFill>
              </a:rPr>
              <a:t>Solatium</a:t>
            </a:r>
            <a:r>
              <a:rPr lang="en-AU" dirty="0">
                <a:solidFill>
                  <a:srgbClr val="FF0000"/>
                </a:solidFill>
              </a:rPr>
              <a:t>?</a:t>
            </a:r>
            <a:endParaRPr lang="en-GB" dirty="0">
              <a:solidFill>
                <a:schemeClr val="tx1"/>
              </a:solidFill>
            </a:endParaRPr>
          </a:p>
        </p:txBody>
      </p:sp>
      <p:pic>
        <p:nvPicPr>
          <p:cNvPr id="16" name="Picture 15">
            <a:extLst>
              <a:ext uri="{FF2B5EF4-FFF2-40B4-BE49-F238E27FC236}">
                <a16:creationId xmlns:a16="http://schemas.microsoft.com/office/drawing/2014/main" id="{29E9CF27-B930-46C3-A26C-B455E4411ED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282954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1000" fill="hold"/>
                                        <p:tgtEl>
                                          <p:spTgt spid="28"/>
                                        </p:tgtEl>
                                        <p:attrNameLst>
                                          <p:attrName>ppt_w</p:attrName>
                                        </p:attrNameLst>
                                      </p:cBhvr>
                                      <p:tavLst>
                                        <p:tav tm="0">
                                          <p:val>
                                            <p:fltVal val="0"/>
                                          </p:val>
                                        </p:tav>
                                        <p:tav tm="100000">
                                          <p:val>
                                            <p:strVal val="#ppt_w"/>
                                          </p:val>
                                        </p:tav>
                                      </p:tavLst>
                                    </p:anim>
                                    <p:anim calcmode="lin" valueType="num">
                                      <p:cBhvr>
                                        <p:cTn id="63" dur="1000" fill="hold"/>
                                        <p:tgtEl>
                                          <p:spTgt spid="28"/>
                                        </p:tgtEl>
                                        <p:attrNameLst>
                                          <p:attrName>ppt_h</p:attrName>
                                        </p:attrNameLst>
                                      </p:cBhvr>
                                      <p:tavLst>
                                        <p:tav tm="0">
                                          <p:val>
                                            <p:fltVal val="0"/>
                                          </p:val>
                                        </p:tav>
                                        <p:tav tm="100000">
                                          <p:val>
                                            <p:strVal val="#ppt_h"/>
                                          </p:val>
                                        </p:tav>
                                      </p:tavLst>
                                    </p:anim>
                                    <p:anim calcmode="lin" valueType="num">
                                      <p:cBhvr>
                                        <p:cTn id="64" dur="1000" fill="hold"/>
                                        <p:tgtEl>
                                          <p:spTgt spid="28"/>
                                        </p:tgtEl>
                                        <p:attrNameLst>
                                          <p:attrName>style.rotation</p:attrName>
                                        </p:attrNameLst>
                                      </p:cBhvr>
                                      <p:tavLst>
                                        <p:tav tm="0">
                                          <p:val>
                                            <p:fltVal val="90"/>
                                          </p:val>
                                        </p:tav>
                                        <p:tav tm="100000">
                                          <p:val>
                                            <p:fltVal val="0"/>
                                          </p:val>
                                        </p:tav>
                                      </p:tavLst>
                                    </p:anim>
                                    <p:animEffect transition="in" filter="fade">
                                      <p:cBhvr>
                                        <p:cTn id="6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8" grpId="0" animBg="1"/>
      <p:bldP spid="9" grpId="0" animBg="1"/>
      <p:bldP spid="25" grpId="0" animBg="1"/>
      <p:bldP spid="20" grpId="0" animBg="1"/>
      <p:bldP spid="23" grpId="0" animBg="1"/>
      <p:bldP spid="26" grpId="0" animBg="1"/>
      <p:bldP spid="27" grpId="0" animBg="1"/>
      <p:bldP spid="2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 name="Rectangle 2"/>
          <p:cNvSpPr>
            <a:spLocks noGrp="1" noChangeArrowheads="1"/>
          </p:cNvSpPr>
          <p:nvPr>
            <p:ph type="title"/>
          </p:nvPr>
        </p:nvSpPr>
        <p:spPr>
          <a:solidFill>
            <a:schemeClr val="accent2"/>
          </a:solidFill>
        </p:spPr>
        <p:txBody>
          <a:bodyPr vert="horz" lIns="91440" tIns="45720" rIns="91440" bIns="45720" rtlCol="0" anchor="ctr">
            <a:normAutofit/>
          </a:bodyPr>
          <a:lstStyle/>
          <a:p>
            <a:pPr algn="ctr"/>
            <a:r>
              <a:rPr lang="en-AU" dirty="0">
                <a:solidFill>
                  <a:schemeClr val="bg1"/>
                </a:solidFill>
              </a:rPr>
              <a:t>Community Benefits </a:t>
            </a:r>
            <a:endParaRPr lang="en-AU" altLang="en-US" dirty="0">
              <a:solidFill>
                <a:schemeClr val="bg1"/>
              </a:solidFill>
            </a:endParaRPr>
          </a:p>
        </p:txBody>
      </p:sp>
      <p:sp>
        <p:nvSpPr>
          <p:cNvPr id="17" name="Slide Number Placeholder 16"/>
          <p:cNvSpPr>
            <a:spLocks noGrp="1"/>
          </p:cNvSpPr>
          <p:nvPr>
            <p:ph type="sldNum" sz="quarter" idx="12"/>
          </p:nvPr>
        </p:nvSpPr>
        <p:spPr/>
        <p:txBody>
          <a:bodyPr/>
          <a:lstStyle/>
          <a:p>
            <a:fld id="{B1B03286-66D5-43FB-A277-D51ADAD32112}" type="slidenum">
              <a:rPr>
                <a:solidFill>
                  <a:prstClr val="black">
                    <a:tint val="75000"/>
                  </a:prstClr>
                </a:solidFill>
              </a:rPr>
              <a:pPr/>
              <a:t>59</a:t>
            </a:fld>
            <a:endParaRPr dirty="0">
              <a:solidFill>
                <a:prstClr val="black">
                  <a:tint val="75000"/>
                </a:prstClr>
              </a:solidFill>
            </a:endParaRPr>
          </a:p>
        </p:txBody>
      </p:sp>
      <p:sp>
        <p:nvSpPr>
          <p:cNvPr id="12" name="Rectangle 11"/>
          <p:cNvSpPr/>
          <p:nvPr/>
        </p:nvSpPr>
        <p:spPr>
          <a:xfrm>
            <a:off x="445835" y="1516142"/>
            <a:ext cx="814083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en-AU" b="1" u="sng" dirty="0">
                <a:solidFill>
                  <a:schemeClr val="tx1"/>
                </a:solidFill>
              </a:rPr>
              <a:t>State’ s Formula D</a:t>
            </a:r>
            <a:endParaRPr lang="en-GB" b="1" u="sng" dirty="0">
              <a:solidFill>
                <a:schemeClr val="tx1"/>
              </a:solidFill>
            </a:endParaRPr>
          </a:p>
        </p:txBody>
      </p:sp>
      <p:sp>
        <p:nvSpPr>
          <p:cNvPr id="2" name="Rectangle 1"/>
          <p:cNvSpPr/>
          <p:nvPr/>
        </p:nvSpPr>
        <p:spPr>
          <a:xfrm>
            <a:off x="6012160" y="6021288"/>
            <a:ext cx="262193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3004655" y="2942364"/>
            <a:ext cx="5714584"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sz="1600" b="1" dirty="0"/>
              <a:t>   ($ amount of UMV in $0 - $100,000 * 50%) </a:t>
            </a:r>
            <a:endParaRPr lang="en-AU" sz="1600" dirty="0"/>
          </a:p>
          <a:p>
            <a:r>
              <a:rPr lang="en-AU" sz="1600" b="1" dirty="0"/>
              <a:t>+ ($ amount of UMV in $100,001 - $500,000 * 25%) </a:t>
            </a:r>
            <a:endParaRPr lang="en-AU" sz="1600" dirty="0"/>
          </a:p>
          <a:p>
            <a:r>
              <a:rPr lang="en-AU" sz="1600" b="1" dirty="0"/>
              <a:t>+ ($ amount of UMV in $500,001 - $1,000,000 * 10%) </a:t>
            </a:r>
            <a:endParaRPr lang="en-AU" sz="1600" dirty="0"/>
          </a:p>
          <a:p>
            <a:r>
              <a:rPr lang="en-AU" sz="1600" b="1" dirty="0"/>
              <a:t>+ ($ amount of UMV in $1,000,001 – $10,000,000 *2%) </a:t>
            </a:r>
            <a:endParaRPr lang="en-AU" sz="1600" dirty="0"/>
          </a:p>
          <a:p>
            <a:r>
              <a:rPr lang="en-AU" sz="1600" b="1" dirty="0"/>
              <a:t>+ ($ amount of UMV above $10,000,001 * 0.5%) </a:t>
            </a:r>
            <a:endParaRPr lang="en-AU" sz="1600" dirty="0"/>
          </a:p>
        </p:txBody>
      </p:sp>
      <p:sp>
        <p:nvSpPr>
          <p:cNvPr id="9" name="Rectangle 8"/>
          <p:cNvSpPr/>
          <p:nvPr/>
        </p:nvSpPr>
        <p:spPr>
          <a:xfrm>
            <a:off x="2613650" y="3188585"/>
            <a:ext cx="34178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sz="2400" b="1" dirty="0"/>
              <a:t>=</a:t>
            </a:r>
            <a:endParaRPr lang="en-AU" b="1" dirty="0"/>
          </a:p>
        </p:txBody>
      </p:sp>
      <p:sp>
        <p:nvSpPr>
          <p:cNvPr id="25" name="Rectangle 24"/>
          <p:cNvSpPr/>
          <p:nvPr/>
        </p:nvSpPr>
        <p:spPr>
          <a:xfrm>
            <a:off x="445834" y="2024606"/>
            <a:ext cx="3694117" cy="30777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sz="1400" b="1" dirty="0"/>
              <a:t>Community benefits = which ever is bigger</a:t>
            </a:r>
          </a:p>
        </p:txBody>
      </p:sp>
      <p:sp>
        <p:nvSpPr>
          <p:cNvPr id="20" name="Rectangle 19"/>
          <p:cNvSpPr/>
          <p:nvPr/>
        </p:nvSpPr>
        <p:spPr>
          <a:xfrm>
            <a:off x="597870" y="2444927"/>
            <a:ext cx="8176546" cy="33855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AU" sz="1600" b="1" dirty="0">
                <a:solidFill>
                  <a:prstClr val="black"/>
                </a:solidFill>
              </a:rPr>
              <a:t>Minimum Payment</a:t>
            </a:r>
            <a:r>
              <a:rPr lang="en-AU" sz="1600" dirty="0">
                <a:solidFill>
                  <a:prstClr val="black"/>
                </a:solidFill>
              </a:rPr>
              <a:t> :   $1300 (for any property worth less than $2600)    </a:t>
            </a:r>
          </a:p>
        </p:txBody>
      </p:sp>
      <p:sp>
        <p:nvSpPr>
          <p:cNvPr id="23" name="Rectangle 22"/>
          <p:cNvSpPr/>
          <p:nvPr/>
        </p:nvSpPr>
        <p:spPr>
          <a:xfrm>
            <a:off x="597870" y="2880808"/>
            <a:ext cx="341784" cy="30777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sz="1400" b="1" dirty="0"/>
              <a:t>or</a:t>
            </a:r>
            <a:endParaRPr lang="en-AU" sz="1100" b="1" dirty="0"/>
          </a:p>
        </p:txBody>
      </p:sp>
      <p:sp>
        <p:nvSpPr>
          <p:cNvPr id="26" name="Rectangle 25"/>
          <p:cNvSpPr/>
          <p:nvPr/>
        </p:nvSpPr>
        <p:spPr>
          <a:xfrm>
            <a:off x="623722" y="3288243"/>
            <a:ext cx="1925060" cy="33855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sz="1600" b="1" dirty="0"/>
              <a:t>Scaled Payment:</a:t>
            </a:r>
            <a:endParaRPr lang="en-AU" sz="1200" b="1" dirty="0"/>
          </a:p>
        </p:txBody>
      </p:sp>
      <p:sp>
        <p:nvSpPr>
          <p:cNvPr id="27" name="Rectangle 26"/>
          <p:cNvSpPr/>
          <p:nvPr/>
        </p:nvSpPr>
        <p:spPr>
          <a:xfrm>
            <a:off x="513567" y="4563852"/>
            <a:ext cx="8140837"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r>
              <a:rPr lang="en-AU" b="1" u="sng" dirty="0">
                <a:solidFill>
                  <a:srgbClr val="FF0000"/>
                </a:solidFill>
              </a:rPr>
              <a:t>FNLRS’ s Formula D</a:t>
            </a:r>
            <a:endParaRPr lang="en-GB" b="1" u="sng" dirty="0">
              <a:solidFill>
                <a:srgbClr val="FF0000"/>
              </a:solidFill>
            </a:endParaRPr>
          </a:p>
        </p:txBody>
      </p:sp>
      <p:sp>
        <p:nvSpPr>
          <p:cNvPr id="28" name="Rectangle 27"/>
          <p:cNvSpPr/>
          <p:nvPr/>
        </p:nvSpPr>
        <p:spPr>
          <a:xfrm>
            <a:off x="1187625" y="5092067"/>
            <a:ext cx="7399047" cy="33855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en-AU" sz="1600" b="1" dirty="0">
                <a:solidFill>
                  <a:prstClr val="black"/>
                </a:solidFill>
              </a:rPr>
              <a:t>Minimum Payment</a:t>
            </a:r>
            <a:r>
              <a:rPr lang="en-AU" sz="1600" dirty="0">
                <a:solidFill>
                  <a:prstClr val="black"/>
                </a:solidFill>
              </a:rPr>
              <a:t> :   $1300 (for any property worth less than $2600)    </a:t>
            </a:r>
          </a:p>
        </p:txBody>
      </p:sp>
      <p:sp>
        <p:nvSpPr>
          <p:cNvPr id="29" name="Rectangle 28"/>
          <p:cNvSpPr/>
          <p:nvPr/>
        </p:nvSpPr>
        <p:spPr>
          <a:xfrm>
            <a:off x="597871" y="5527948"/>
            <a:ext cx="341784" cy="30777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sz="1400" b="1" dirty="0"/>
              <a:t>or</a:t>
            </a:r>
            <a:endParaRPr lang="en-AU" sz="1100" b="1" dirty="0"/>
          </a:p>
        </p:txBody>
      </p:sp>
      <p:sp>
        <p:nvSpPr>
          <p:cNvPr id="30" name="Rectangle 29"/>
          <p:cNvSpPr/>
          <p:nvPr/>
        </p:nvSpPr>
        <p:spPr>
          <a:xfrm>
            <a:off x="3206454" y="5711743"/>
            <a:ext cx="34178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sz="2400" b="1" dirty="0"/>
              <a:t>=</a:t>
            </a:r>
            <a:endParaRPr lang="en-AU" b="1" dirty="0"/>
          </a:p>
        </p:txBody>
      </p:sp>
      <p:sp>
        <p:nvSpPr>
          <p:cNvPr id="31" name="Rectangle 30"/>
          <p:cNvSpPr/>
          <p:nvPr/>
        </p:nvSpPr>
        <p:spPr>
          <a:xfrm>
            <a:off x="3656756" y="5757909"/>
            <a:ext cx="202172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b="1" dirty="0"/>
              <a:t>50% of the UMV</a:t>
            </a:r>
          </a:p>
        </p:txBody>
      </p:sp>
      <p:sp>
        <p:nvSpPr>
          <p:cNvPr id="32" name="Rectangle 31"/>
          <p:cNvSpPr/>
          <p:nvPr/>
        </p:nvSpPr>
        <p:spPr>
          <a:xfrm>
            <a:off x="1187625" y="5773299"/>
            <a:ext cx="1925060" cy="33855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sz="1600" b="1" dirty="0"/>
              <a:t>Flat Payment:</a:t>
            </a:r>
            <a:endParaRPr lang="en-AU" sz="1200" b="1" dirty="0"/>
          </a:p>
        </p:txBody>
      </p:sp>
      <p:sp>
        <p:nvSpPr>
          <p:cNvPr id="33" name="Rectangle 32"/>
          <p:cNvSpPr/>
          <p:nvPr/>
        </p:nvSpPr>
        <p:spPr>
          <a:xfrm rot="19500079">
            <a:off x="4981095" y="5861507"/>
            <a:ext cx="1553997"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r>
              <a:rPr lang="en-AU" dirty="0" err="1">
                <a:solidFill>
                  <a:srgbClr val="FF0000"/>
                </a:solidFill>
              </a:rPr>
              <a:t>Solatium</a:t>
            </a:r>
            <a:r>
              <a:rPr lang="en-AU" dirty="0">
                <a:solidFill>
                  <a:srgbClr val="FF0000"/>
                </a:solidFill>
              </a:rPr>
              <a:t>?</a:t>
            </a:r>
            <a:endParaRPr lang="en-GB" dirty="0">
              <a:solidFill>
                <a:schemeClr val="tx1"/>
              </a:solidFill>
            </a:endParaRPr>
          </a:p>
        </p:txBody>
      </p:sp>
      <p:pic>
        <p:nvPicPr>
          <p:cNvPr id="21" name="Picture 20">
            <a:extLst>
              <a:ext uri="{FF2B5EF4-FFF2-40B4-BE49-F238E27FC236}">
                <a16:creationId xmlns:a16="http://schemas.microsoft.com/office/drawing/2014/main" id="{406D3B19-9087-4AA7-A140-0ED47F998EB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82962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1000" fill="hold"/>
                                        <p:tgtEl>
                                          <p:spTgt spid="33"/>
                                        </p:tgtEl>
                                        <p:attrNameLst>
                                          <p:attrName>ppt_w</p:attrName>
                                        </p:attrNameLst>
                                      </p:cBhvr>
                                      <p:tavLst>
                                        <p:tav tm="0">
                                          <p:val>
                                            <p:fltVal val="0"/>
                                          </p:val>
                                        </p:tav>
                                        <p:tav tm="100000">
                                          <p:val>
                                            <p:strVal val="#ppt_w"/>
                                          </p:val>
                                        </p:tav>
                                      </p:tavLst>
                                    </p:anim>
                                    <p:anim calcmode="lin" valueType="num">
                                      <p:cBhvr>
                                        <p:cTn id="91" dur="1000" fill="hold"/>
                                        <p:tgtEl>
                                          <p:spTgt spid="33"/>
                                        </p:tgtEl>
                                        <p:attrNameLst>
                                          <p:attrName>ppt_h</p:attrName>
                                        </p:attrNameLst>
                                      </p:cBhvr>
                                      <p:tavLst>
                                        <p:tav tm="0">
                                          <p:val>
                                            <p:fltVal val="0"/>
                                          </p:val>
                                        </p:tav>
                                        <p:tav tm="100000">
                                          <p:val>
                                            <p:strVal val="#ppt_h"/>
                                          </p:val>
                                        </p:tav>
                                      </p:tavLst>
                                    </p:anim>
                                    <p:anim calcmode="lin" valueType="num">
                                      <p:cBhvr>
                                        <p:cTn id="92" dur="1000" fill="hold"/>
                                        <p:tgtEl>
                                          <p:spTgt spid="33"/>
                                        </p:tgtEl>
                                        <p:attrNameLst>
                                          <p:attrName>style.rotation</p:attrName>
                                        </p:attrNameLst>
                                      </p:cBhvr>
                                      <p:tavLst>
                                        <p:tav tm="0">
                                          <p:val>
                                            <p:fltVal val="90"/>
                                          </p:val>
                                        </p:tav>
                                        <p:tav tm="100000">
                                          <p:val>
                                            <p:fltVal val="0"/>
                                          </p:val>
                                        </p:tav>
                                      </p:tavLst>
                                    </p:anim>
                                    <p:animEffect transition="in" filter="fade">
                                      <p:cBhvr>
                                        <p:cTn id="9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9" grpId="0" animBg="1"/>
      <p:bldP spid="25" grpId="0" animBg="1"/>
      <p:bldP spid="20" grpId="0" animBg="1"/>
      <p:bldP spid="23"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AU" dirty="0">
                <a:solidFill>
                  <a:schemeClr val="bg1"/>
                </a:solidFill>
              </a:rPr>
              <a:t>Background and purpose</a:t>
            </a:r>
          </a:p>
        </p:txBody>
      </p:sp>
      <p:sp>
        <p:nvSpPr>
          <p:cNvPr id="4" name="Date Placeholder 3"/>
          <p:cNvSpPr>
            <a:spLocks noGrp="1"/>
          </p:cNvSpPr>
          <p:nvPr>
            <p:ph type="dt" sz="half" idx="10"/>
          </p:nvPr>
        </p:nvSpPr>
        <p:spPr/>
        <p:txBody>
          <a:bodyPr/>
          <a:lstStyle/>
          <a:p>
            <a:r>
              <a:rPr lang="en-AU" dirty="0"/>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6</a:t>
            </a:fld>
            <a:endParaRPr lang="en-AU" dirty="0"/>
          </a:p>
        </p:txBody>
      </p:sp>
      <p:sp>
        <p:nvSpPr>
          <p:cNvPr id="14" name="Rectangle 13"/>
          <p:cNvSpPr/>
          <p:nvPr/>
        </p:nvSpPr>
        <p:spPr>
          <a:xfrm>
            <a:off x="457200" y="2524567"/>
            <a:ext cx="3456384"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AU" dirty="0"/>
              <a:t>The review was prompted by:</a:t>
            </a:r>
          </a:p>
        </p:txBody>
      </p:sp>
      <p:sp>
        <p:nvSpPr>
          <p:cNvPr id="15" name="Rectangle 14"/>
          <p:cNvSpPr/>
          <p:nvPr/>
        </p:nvSpPr>
        <p:spPr>
          <a:xfrm>
            <a:off x="431540" y="4310728"/>
            <a:ext cx="8280920"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AU" dirty="0"/>
              <a:t>The State did </a:t>
            </a:r>
            <a:r>
              <a:rPr lang="en-AU" b="1" u="sng" dirty="0"/>
              <a:t>NOT</a:t>
            </a:r>
            <a:r>
              <a:rPr lang="en-AU" dirty="0"/>
              <a:t> want to undertake a wide ranging policy review, but simple wanted to tweak the agreements, and resolve some known issues.  </a:t>
            </a:r>
          </a:p>
        </p:txBody>
      </p:sp>
      <p:sp>
        <p:nvSpPr>
          <p:cNvPr id="16" name="Rectangle 15"/>
          <p:cNvSpPr/>
          <p:nvPr/>
        </p:nvSpPr>
        <p:spPr>
          <a:xfrm>
            <a:off x="449218" y="5139312"/>
            <a:ext cx="8338961"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AU" dirty="0"/>
              <a:t>Accordingly, FVTOC organised the </a:t>
            </a:r>
            <a:r>
              <a:rPr lang="en-AU" b="1" dirty="0"/>
              <a:t>Template Review Committee </a:t>
            </a:r>
            <a:r>
              <a:rPr lang="en-AU" dirty="0"/>
              <a:t>with representatives of groups currently in negotiation to provide their views on the new template documents. </a:t>
            </a:r>
          </a:p>
        </p:txBody>
      </p:sp>
      <p:sp>
        <p:nvSpPr>
          <p:cNvPr id="7" name="Rectangle 6"/>
          <p:cNvSpPr/>
          <p:nvPr/>
        </p:nvSpPr>
        <p:spPr>
          <a:xfrm>
            <a:off x="6012160" y="6021288"/>
            <a:ext cx="273630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457200" y="1673940"/>
            <a:ext cx="8280920"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AU" dirty="0"/>
              <a:t>The template review focused on the Land Use Activity Agreement (</a:t>
            </a:r>
            <a:r>
              <a:rPr lang="en-AU" b="1" dirty="0"/>
              <a:t>LUAA</a:t>
            </a:r>
            <a:r>
              <a:rPr lang="en-AU" dirty="0"/>
              <a:t>) and the Natural Resources Agreement (</a:t>
            </a:r>
            <a:r>
              <a:rPr lang="en-AU" b="1" dirty="0"/>
              <a:t>NRA</a:t>
            </a:r>
            <a:r>
              <a:rPr lang="en-AU" dirty="0"/>
              <a:t>).</a:t>
            </a:r>
          </a:p>
        </p:txBody>
      </p:sp>
      <p:sp>
        <p:nvSpPr>
          <p:cNvPr id="3" name="Rectangle 2"/>
          <p:cNvSpPr/>
          <p:nvPr/>
        </p:nvSpPr>
        <p:spPr>
          <a:xfrm>
            <a:off x="1490146" y="3726313"/>
            <a:ext cx="7298033"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dirty="0"/>
              <a:t> some amendments to the Settlement Act which affected the NRA.  </a:t>
            </a:r>
            <a:endParaRPr lang="en-GB" dirty="0"/>
          </a:p>
        </p:txBody>
      </p:sp>
      <p:sp>
        <p:nvSpPr>
          <p:cNvPr id="8" name="Rectangle 7"/>
          <p:cNvSpPr/>
          <p:nvPr/>
        </p:nvSpPr>
        <p:spPr>
          <a:xfrm>
            <a:off x="1493772" y="3141898"/>
            <a:ext cx="720600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dirty="0">
                <a:solidFill>
                  <a:prstClr val="black"/>
                </a:solidFill>
              </a:rPr>
              <a:t>identification of problems with the LUAA when implemented for DDW.</a:t>
            </a:r>
            <a:endParaRPr lang="en-GB" dirty="0"/>
          </a:p>
        </p:txBody>
      </p:sp>
      <p:pic>
        <p:nvPicPr>
          <p:cNvPr id="13" name="Picture 12">
            <a:extLst>
              <a:ext uri="{FF2B5EF4-FFF2-40B4-BE49-F238E27FC236}">
                <a16:creationId xmlns:a16="http://schemas.microsoft.com/office/drawing/2014/main" id="{40E48B3E-8B67-44FD-9E80-C222EB65F8D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172335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1" grpId="0" animBg="1"/>
      <p:bldP spid="3"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en-AU" dirty="0">
                <a:solidFill>
                  <a:schemeClr val="bg1"/>
                </a:solidFill>
              </a:rPr>
              <a:t>Terms of Reference </a:t>
            </a:r>
          </a:p>
        </p:txBody>
      </p:sp>
      <p:sp>
        <p:nvSpPr>
          <p:cNvPr id="4" name="Date Placeholder 3"/>
          <p:cNvSpPr>
            <a:spLocks noGrp="1"/>
          </p:cNvSpPr>
          <p:nvPr>
            <p:ph type="dt" sz="half" idx="10"/>
          </p:nvPr>
        </p:nvSpPr>
        <p:spPr/>
        <p:txBody>
          <a:bodyPr/>
          <a:lstStyle/>
          <a:p>
            <a:r>
              <a:rPr lang="en-AU" dirty="0"/>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60</a:t>
            </a:fld>
            <a:endParaRPr lang="en-AU" dirty="0"/>
          </a:p>
        </p:txBody>
      </p:sp>
      <p:sp>
        <p:nvSpPr>
          <p:cNvPr id="7" name="Rectangle 6"/>
          <p:cNvSpPr/>
          <p:nvPr/>
        </p:nvSpPr>
        <p:spPr>
          <a:xfrm>
            <a:off x="6012160" y="6021288"/>
            <a:ext cx="273630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435646" y="1576826"/>
            <a:ext cx="828092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b="1" dirty="0"/>
              <a:t>What do the Terms of Reference say about the LUAA? </a:t>
            </a:r>
          </a:p>
        </p:txBody>
      </p:sp>
      <p:sp>
        <p:nvSpPr>
          <p:cNvPr id="9" name="Rectangle 8"/>
          <p:cNvSpPr/>
          <p:nvPr/>
        </p:nvSpPr>
        <p:spPr>
          <a:xfrm>
            <a:off x="435646" y="2243041"/>
            <a:ext cx="7736754" cy="31700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08585" indent="-540385">
              <a:spcAft>
                <a:spcPts val="1200"/>
              </a:spcAft>
              <a:tabLst>
                <a:tab pos="1620520" algn="l"/>
                <a:tab pos="457200" algn="l"/>
              </a:tabLst>
            </a:pPr>
            <a:r>
              <a:rPr lang="en-AU" sz="1400" i="1" dirty="0">
                <a:latin typeface="Arial" panose="020B0604020202020204" pitchFamily="34" charset="0"/>
                <a:ea typeface="Calibri" panose="020F0502020204030204" pitchFamily="34" charset="0"/>
              </a:rPr>
              <a:t>“The Review will examine the policy and legislative underpinnings of the LUAA template, including those issues related to:</a:t>
            </a:r>
          </a:p>
          <a:p>
            <a:pPr marL="342900" lvl="0" indent="-342900">
              <a:spcAft>
                <a:spcPts val="1200"/>
              </a:spcAft>
              <a:buFont typeface="Symbol" panose="05050102010706020507" pitchFamily="18" charset="2"/>
              <a:buChar char=""/>
              <a:tabLst>
                <a:tab pos="1620520" algn="l"/>
                <a:tab pos="457200" algn="l"/>
              </a:tabLst>
            </a:pPr>
            <a:r>
              <a:rPr lang="en-AU" sz="1400" i="1" dirty="0">
                <a:latin typeface="Arial" panose="020B0604020202020204" pitchFamily="34" charset="0"/>
                <a:ea typeface="Calibri" panose="020F0502020204030204" pitchFamily="34" charset="0"/>
              </a:rPr>
              <a:t>The Community Benefits formulae, in light of the Timber Creek High Court Judgment (including payment of </a:t>
            </a:r>
            <a:r>
              <a:rPr lang="en-AU" sz="1400" i="1" dirty="0" err="1">
                <a:latin typeface="Arial" panose="020B0604020202020204" pitchFamily="34" charset="0"/>
                <a:ea typeface="Calibri" panose="020F0502020204030204" pitchFamily="34" charset="0"/>
              </a:rPr>
              <a:t>solatium</a:t>
            </a:r>
            <a:r>
              <a:rPr lang="en-AU" sz="1400" i="1" dirty="0">
                <a:latin typeface="Arial" panose="020B0604020202020204" pitchFamily="34" charset="0"/>
                <a:ea typeface="Calibri" panose="020F0502020204030204" pitchFamily="34" charset="0"/>
              </a:rPr>
              <a:t>)</a:t>
            </a:r>
          </a:p>
          <a:p>
            <a:pPr marL="342900" lvl="0" indent="-342900">
              <a:spcAft>
                <a:spcPts val="1200"/>
              </a:spcAft>
              <a:buFont typeface="Symbol" panose="05050102010706020507" pitchFamily="18" charset="2"/>
              <a:buChar char=""/>
              <a:tabLst>
                <a:tab pos="1620520" algn="l"/>
                <a:tab pos="457200" algn="l"/>
              </a:tabLst>
            </a:pPr>
            <a:r>
              <a:rPr lang="en-AU" sz="1400" i="1" dirty="0">
                <a:latin typeface="Arial" panose="020B0604020202020204" pitchFamily="34" charset="0"/>
                <a:ea typeface="Calibri" panose="020F0502020204030204" pitchFamily="34" charset="0"/>
              </a:rPr>
              <a:t>The categorisation of land use activities (in the LUAA template and the TOS Act) </a:t>
            </a:r>
          </a:p>
          <a:p>
            <a:pPr marL="342900" lvl="0" indent="-342900">
              <a:spcAft>
                <a:spcPts val="1200"/>
              </a:spcAft>
              <a:buFont typeface="Symbol" panose="05050102010706020507" pitchFamily="18" charset="2"/>
              <a:buChar char=""/>
              <a:tabLst>
                <a:tab pos="1620520" algn="l"/>
                <a:tab pos="457200" algn="l"/>
              </a:tabLst>
            </a:pPr>
            <a:r>
              <a:rPr lang="en-AU" sz="1400" i="1" dirty="0">
                <a:latin typeface="Arial" panose="020B0604020202020204" pitchFamily="34" charset="0"/>
                <a:ea typeface="Calibri" panose="020F0502020204030204" pitchFamily="34" charset="0"/>
              </a:rPr>
              <a:t>The treatment of Hydraulic Fracturing (fracking)</a:t>
            </a:r>
          </a:p>
          <a:p>
            <a:pPr marL="342900" lvl="0" indent="-342900">
              <a:spcAft>
                <a:spcPts val="1200"/>
              </a:spcAft>
              <a:buFont typeface="Symbol" panose="05050102010706020507" pitchFamily="18" charset="2"/>
              <a:buChar char=""/>
              <a:tabLst>
                <a:tab pos="1620520" algn="l"/>
                <a:tab pos="457200" algn="l"/>
              </a:tabLst>
            </a:pPr>
            <a:r>
              <a:rPr lang="en-AU" sz="1400" i="1" dirty="0">
                <a:latin typeface="Arial" panose="020B0604020202020204" pitchFamily="34" charset="0"/>
                <a:ea typeface="Calibri" panose="020F0502020204030204" pitchFamily="34" charset="0"/>
              </a:rPr>
              <a:t>The treatment of Alpine resort land</a:t>
            </a:r>
          </a:p>
          <a:p>
            <a:pPr marL="342900" lvl="0" indent="-342900">
              <a:spcAft>
                <a:spcPts val="1200"/>
              </a:spcAft>
              <a:buFont typeface="Symbol" panose="05050102010706020507" pitchFamily="18" charset="2"/>
              <a:buChar char=""/>
              <a:tabLst>
                <a:tab pos="1620520" algn="l"/>
                <a:tab pos="457200" algn="l"/>
              </a:tabLst>
            </a:pPr>
            <a:r>
              <a:rPr lang="en-AU" sz="1400" i="1" dirty="0">
                <a:latin typeface="Arial" panose="020B0604020202020204" pitchFamily="34" charset="0"/>
                <a:ea typeface="Calibri" panose="020F0502020204030204" pitchFamily="34" charset="0"/>
              </a:rPr>
              <a:t>Outcomes from Schedule 4 </a:t>
            </a:r>
            <a:r>
              <a:rPr lang="en-AU" sz="1400" i="1" dirty="0">
                <a:solidFill>
                  <a:srgbClr val="FF0000"/>
                </a:solidFill>
                <a:latin typeface="Arial" panose="020B0604020202020204" pitchFamily="34" charset="0"/>
                <a:ea typeface="Calibri" panose="020F0502020204030204" pitchFamily="34" charset="0"/>
              </a:rPr>
              <a:t>[and other]</a:t>
            </a:r>
            <a:r>
              <a:rPr lang="en-AU" sz="1400" i="1" dirty="0">
                <a:latin typeface="Arial" panose="020B0604020202020204" pitchFamily="34" charset="0"/>
                <a:ea typeface="Calibri" panose="020F0502020204030204" pitchFamily="34" charset="0"/>
              </a:rPr>
              <a:t> negotiations between Traditional Owner groups and industry bodies</a:t>
            </a:r>
          </a:p>
          <a:p>
            <a:pPr marL="342900" lvl="0" indent="-342900">
              <a:spcAft>
                <a:spcPts val="1200"/>
              </a:spcAft>
              <a:buFont typeface="Symbol" panose="05050102010706020507" pitchFamily="18" charset="2"/>
              <a:buChar char=""/>
              <a:tabLst>
                <a:tab pos="1620520" algn="l"/>
                <a:tab pos="457200" algn="l"/>
              </a:tabLst>
            </a:pPr>
            <a:r>
              <a:rPr lang="en-AU" sz="1400" i="1" dirty="0">
                <a:latin typeface="Arial" panose="020B0604020202020204" pitchFamily="34" charset="0"/>
                <a:ea typeface="Calibri" panose="020F0502020204030204" pitchFamily="34" charset="0"/>
              </a:rPr>
              <a:t>The treatment of Timber Release plans/ timber harvesting”</a:t>
            </a:r>
          </a:p>
        </p:txBody>
      </p:sp>
      <p:pic>
        <p:nvPicPr>
          <p:cNvPr id="10" name="Picture 9">
            <a:extLst>
              <a:ext uri="{FF2B5EF4-FFF2-40B4-BE49-F238E27FC236}">
                <a16:creationId xmlns:a16="http://schemas.microsoft.com/office/drawing/2014/main" id="{03E4AA11-907A-4A7E-97CE-45481721A0B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87329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en-AU" dirty="0">
                <a:solidFill>
                  <a:schemeClr val="bg1"/>
                </a:solidFill>
              </a:rPr>
              <a:t>Terms of Reference </a:t>
            </a:r>
          </a:p>
        </p:txBody>
      </p:sp>
      <p:sp>
        <p:nvSpPr>
          <p:cNvPr id="4" name="Date Placeholder 3"/>
          <p:cNvSpPr>
            <a:spLocks noGrp="1"/>
          </p:cNvSpPr>
          <p:nvPr>
            <p:ph type="dt" sz="half" idx="10"/>
          </p:nvPr>
        </p:nvSpPr>
        <p:spPr/>
        <p:txBody>
          <a:bodyPr/>
          <a:lstStyle/>
          <a:p>
            <a:r>
              <a:rPr lang="en-AU" dirty="0"/>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61</a:t>
            </a:fld>
            <a:endParaRPr lang="en-AU" dirty="0"/>
          </a:p>
        </p:txBody>
      </p:sp>
      <p:sp>
        <p:nvSpPr>
          <p:cNvPr id="7" name="Rectangle 6"/>
          <p:cNvSpPr/>
          <p:nvPr/>
        </p:nvSpPr>
        <p:spPr>
          <a:xfrm>
            <a:off x="6012160" y="6021288"/>
            <a:ext cx="273630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435646" y="1576826"/>
            <a:ext cx="828092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b="1" dirty="0"/>
              <a:t>What do the Terms of Reference say about the LUAA? </a:t>
            </a:r>
          </a:p>
        </p:txBody>
      </p:sp>
      <p:sp>
        <p:nvSpPr>
          <p:cNvPr id="10" name="Rectangle 9"/>
          <p:cNvSpPr/>
          <p:nvPr/>
        </p:nvSpPr>
        <p:spPr>
          <a:xfrm>
            <a:off x="683568" y="2132856"/>
            <a:ext cx="7344816" cy="33547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08585" indent="-540385">
              <a:spcAft>
                <a:spcPts val="1200"/>
              </a:spcAft>
              <a:tabLst>
                <a:tab pos="1620520" algn="l"/>
                <a:tab pos="457200" algn="l"/>
              </a:tabLst>
            </a:pPr>
            <a:r>
              <a:rPr lang="en-AU" i="1" dirty="0">
                <a:latin typeface="Arial" panose="020B0604020202020204" pitchFamily="34" charset="0"/>
                <a:ea typeface="Calibri" panose="020F0502020204030204" pitchFamily="34" charset="0"/>
              </a:rPr>
              <a:t>“The Review will examine other aspects of the RSA (in addition to the NRA and LUAA), including issues related to:</a:t>
            </a:r>
          </a:p>
          <a:p>
            <a:pPr marL="342900" lvl="0" indent="-342900">
              <a:spcAft>
                <a:spcPts val="1200"/>
              </a:spcAft>
              <a:buFont typeface="Symbol" panose="05050102010706020507" pitchFamily="18" charset="2"/>
              <a:buChar char=""/>
              <a:tabLst>
                <a:tab pos="1620520" algn="l"/>
                <a:tab pos="457200" algn="l"/>
              </a:tabLst>
            </a:pPr>
            <a:r>
              <a:rPr lang="en-AU" i="1" dirty="0">
                <a:latin typeface="Arial" panose="020B0604020202020204" pitchFamily="34" charset="0"/>
                <a:ea typeface="Calibri" panose="020F0502020204030204" pitchFamily="34" charset="0"/>
              </a:rPr>
              <a:t>Review mechanisms</a:t>
            </a:r>
          </a:p>
          <a:p>
            <a:pPr marL="342900" lvl="0" indent="-342900">
              <a:spcAft>
                <a:spcPts val="1200"/>
              </a:spcAft>
              <a:buFont typeface="Symbol" panose="05050102010706020507" pitchFamily="18" charset="2"/>
              <a:buChar char=""/>
              <a:tabLst>
                <a:tab pos="1620520" algn="l"/>
                <a:tab pos="457200" algn="l"/>
              </a:tabLst>
            </a:pPr>
            <a:r>
              <a:rPr lang="en-AU" i="1" dirty="0">
                <a:latin typeface="Arial" panose="020B0604020202020204" pitchFamily="34" charset="0"/>
                <a:ea typeface="Calibri" panose="020F0502020204030204" pitchFamily="34" charset="0"/>
              </a:rPr>
              <a:t>Communication regarding the settlement and the obligations associated with individual agreements (to Traditional Owners, the general public and State officers)</a:t>
            </a:r>
          </a:p>
          <a:p>
            <a:pPr marL="342900" lvl="0" indent="-342900">
              <a:spcAft>
                <a:spcPts val="1200"/>
              </a:spcAft>
              <a:buFont typeface="Symbol" panose="05050102010706020507" pitchFamily="18" charset="2"/>
              <a:buChar char=""/>
              <a:tabLst>
                <a:tab pos="1620520" algn="l"/>
                <a:tab pos="457200" algn="l"/>
              </a:tabLst>
            </a:pPr>
            <a:r>
              <a:rPr lang="en-AU" i="1" dirty="0">
                <a:latin typeface="Arial" panose="020B0604020202020204" pitchFamily="34" charset="0"/>
                <a:ea typeface="Calibri" panose="020F0502020204030204" pitchFamily="34" charset="0"/>
              </a:rPr>
              <a:t>Compliance with obligations</a:t>
            </a:r>
          </a:p>
          <a:p>
            <a:pPr marL="342900" lvl="0" indent="-342900">
              <a:spcAft>
                <a:spcPts val="1200"/>
              </a:spcAft>
              <a:buFont typeface="Symbol" panose="05050102010706020507" pitchFamily="18" charset="2"/>
              <a:buChar char=""/>
              <a:tabLst>
                <a:tab pos="1620520" algn="l"/>
                <a:tab pos="457200" algn="l"/>
              </a:tabLst>
            </a:pPr>
            <a:r>
              <a:rPr lang="en-AU" i="1" dirty="0">
                <a:latin typeface="Arial" panose="020B0604020202020204" pitchFamily="34" charset="0"/>
                <a:ea typeface="Calibri" panose="020F0502020204030204" pitchFamily="34" charset="0"/>
              </a:rPr>
              <a:t>Enforcement of compliance”</a:t>
            </a:r>
          </a:p>
          <a:p>
            <a:pPr marL="342900" lvl="0" indent="-342900">
              <a:spcAft>
                <a:spcPts val="1200"/>
              </a:spcAft>
              <a:buFont typeface="Symbol" panose="05050102010706020507" pitchFamily="18" charset="2"/>
              <a:buChar char=""/>
              <a:tabLst>
                <a:tab pos="1620520" algn="l"/>
                <a:tab pos="457200" algn="l"/>
              </a:tabLst>
            </a:pPr>
            <a:r>
              <a:rPr lang="en-AU" i="1" dirty="0">
                <a:solidFill>
                  <a:srgbClr val="FF0000"/>
                </a:solidFill>
                <a:latin typeface="Arial" panose="020B0604020202020204" pitchFamily="34" charset="0"/>
                <a:ea typeface="Calibri" panose="020F0502020204030204" pitchFamily="34" charset="0"/>
              </a:rPr>
              <a:t>[Dispute Resolution Process – categorisation, valuations, etc. ]</a:t>
            </a:r>
          </a:p>
        </p:txBody>
      </p:sp>
      <p:sp>
        <p:nvSpPr>
          <p:cNvPr id="12" name="Rectangle 11"/>
          <p:cNvSpPr/>
          <p:nvPr/>
        </p:nvSpPr>
        <p:spPr>
          <a:xfrm>
            <a:off x="879662" y="5483936"/>
            <a:ext cx="6806146"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AU" b="1" dirty="0"/>
              <a:t>Only thing not directly covered</a:t>
            </a:r>
            <a:r>
              <a:rPr lang="en-AU" dirty="0"/>
              <a:t>: “Reserved TO licences” Where a limited number of licences may be granted for a particular commercial activity (for instance within a National Park) a certain number should be withheld, and allocated to Traditional Owners. </a:t>
            </a:r>
          </a:p>
        </p:txBody>
      </p:sp>
      <p:pic>
        <p:nvPicPr>
          <p:cNvPr id="13" name="Picture 12">
            <a:extLst>
              <a:ext uri="{FF2B5EF4-FFF2-40B4-BE49-F238E27FC236}">
                <a16:creationId xmlns:a16="http://schemas.microsoft.com/office/drawing/2014/main" id="{3C383821-BDDB-4002-B6D2-D453F6A063D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30041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lstStyle/>
          <a:p>
            <a:pPr algn="ctr"/>
            <a:r>
              <a:rPr lang="en-AU" dirty="0">
                <a:solidFill>
                  <a:schemeClr val="bg1"/>
                </a:solidFill>
              </a:rPr>
              <a:t>The Natural Resources Agreement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03286-66D5-43FB-A277-D51ADAD32112}" type="slidenum">
              <a:rPr kumimoji="0" lang="en-A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A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527426" y="3573016"/>
            <a:ext cx="828092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a:ea typeface="+mn-ea"/>
                <a:cs typeface="+mn-cs"/>
              </a:rPr>
              <a:t>What is the NRA?</a:t>
            </a:r>
          </a:p>
        </p:txBody>
      </p:sp>
      <p:sp>
        <p:nvSpPr>
          <p:cNvPr id="4" name="AutoShape 2" descr="Image result for bush tuck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4" descr="Image result for bush tuck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pic>
        <p:nvPicPr>
          <p:cNvPr id="8198" name="Picture 6" descr="Image result for bush tu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484784"/>
            <a:ext cx="2857500" cy="18859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115616" y="4144630"/>
            <a:ext cx="6768752" cy="175432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dirty="0"/>
              <a:t>An agreement that give Traditional Owners rights: </a:t>
            </a:r>
          </a:p>
          <a:p>
            <a:endParaRPr lang="en-AU" dirty="0"/>
          </a:p>
          <a:p>
            <a:pPr marL="171450" indent="-171450">
              <a:buFont typeface="Arial" panose="020B0604020202020204" pitchFamily="34" charset="0"/>
              <a:buChar char="•"/>
            </a:pPr>
            <a:r>
              <a:rPr lang="en-AU" dirty="0"/>
              <a:t>Rights to access to natural resources on public land  and freehold land owned by Traditional Owners (may be personal or commercial); </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The ability for increased participation in resources management. </a:t>
            </a:r>
            <a:endParaRPr lang="en-GB" dirty="0"/>
          </a:p>
        </p:txBody>
      </p:sp>
      <p:pic>
        <p:nvPicPr>
          <p:cNvPr id="11" name="Picture 10">
            <a:extLst>
              <a:ext uri="{FF2B5EF4-FFF2-40B4-BE49-F238E27FC236}">
                <a16:creationId xmlns:a16="http://schemas.microsoft.com/office/drawing/2014/main" id="{285A2230-996B-41E9-8AAD-8985E14CC9F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339406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lstStyle/>
          <a:p>
            <a:pPr algn="ctr"/>
            <a:r>
              <a:rPr lang="en-AU" dirty="0">
                <a:solidFill>
                  <a:schemeClr val="bg1"/>
                </a:solidFill>
              </a:rPr>
              <a:t>NRA: Take &amp; Use / Participation</a:t>
            </a:r>
          </a:p>
        </p:txBody>
      </p:sp>
      <p:sp>
        <p:nvSpPr>
          <p:cNvPr id="5" name="Slide Number Placeholder 4"/>
          <p:cNvSpPr>
            <a:spLocks noGrp="1"/>
          </p:cNvSpPr>
          <p:nvPr>
            <p:ph type="sldNum" sz="quarter" idx="12"/>
          </p:nvPr>
        </p:nvSpPr>
        <p:spPr/>
        <p:txBody>
          <a:bodyPr/>
          <a:lstStyle/>
          <a:p>
            <a:fld id="{B1B03286-66D5-43FB-A277-D51ADAD32112}" type="slidenum">
              <a:rPr lang="en-AU" smtClean="0"/>
              <a:t>63</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370229" y="1525936"/>
            <a:ext cx="828092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AU" dirty="0"/>
              <a:t>The “Natural Resource Agreement”(</a:t>
            </a:r>
            <a:r>
              <a:rPr lang="en-AU" b="1" dirty="0"/>
              <a:t>NRA</a:t>
            </a:r>
            <a:r>
              <a:rPr lang="en-AU" dirty="0"/>
              <a:t>) deals with two major components:</a:t>
            </a:r>
          </a:p>
        </p:txBody>
      </p:sp>
      <p:sp>
        <p:nvSpPr>
          <p:cNvPr id="16" name="Rectangle 15"/>
          <p:cNvSpPr/>
          <p:nvPr/>
        </p:nvSpPr>
        <p:spPr>
          <a:xfrm>
            <a:off x="2580559" y="3933055"/>
            <a:ext cx="6042655"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AU" dirty="0">
                <a:solidFill>
                  <a:prstClr val="black"/>
                </a:solidFill>
              </a:rPr>
              <a:t>It contains the </a:t>
            </a:r>
            <a:r>
              <a:rPr lang="en-AU" b="1" dirty="0">
                <a:solidFill>
                  <a:prstClr val="black"/>
                </a:solidFill>
              </a:rPr>
              <a:t>“Participation Strategies”</a:t>
            </a:r>
            <a:r>
              <a:rPr lang="en-AU" dirty="0">
                <a:solidFill>
                  <a:prstClr val="black"/>
                </a:solidFill>
              </a:rPr>
              <a:t>, which are strategies to enable members of the traditional owner group to </a:t>
            </a:r>
            <a:r>
              <a:rPr lang="en-AU" b="1" dirty="0">
                <a:solidFill>
                  <a:prstClr val="black"/>
                </a:solidFill>
              </a:rPr>
              <a:t>participate </a:t>
            </a:r>
            <a:r>
              <a:rPr lang="en-AU" dirty="0">
                <a:solidFill>
                  <a:prstClr val="black"/>
                </a:solidFill>
              </a:rPr>
              <a:t>in or </a:t>
            </a:r>
            <a:r>
              <a:rPr lang="en-AU" b="1" dirty="0">
                <a:solidFill>
                  <a:prstClr val="black"/>
                </a:solidFill>
              </a:rPr>
              <a:t>obtain employment </a:t>
            </a:r>
            <a:r>
              <a:rPr lang="en-AU" dirty="0">
                <a:solidFill>
                  <a:prstClr val="black"/>
                </a:solidFill>
              </a:rPr>
              <a:t>in the management of the natural resources of the land;</a:t>
            </a:r>
          </a:p>
        </p:txBody>
      </p:sp>
      <p:sp>
        <p:nvSpPr>
          <p:cNvPr id="18" name="Rectangle 17"/>
          <p:cNvSpPr/>
          <p:nvPr/>
        </p:nvSpPr>
        <p:spPr>
          <a:xfrm>
            <a:off x="2580561" y="2186977"/>
            <a:ext cx="6042654"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AU" dirty="0">
                <a:solidFill>
                  <a:prstClr val="black"/>
                </a:solidFill>
              </a:rPr>
              <a:t>It allows for the carrying out of </a:t>
            </a:r>
            <a:r>
              <a:rPr lang="en-AU" b="1" dirty="0">
                <a:solidFill>
                  <a:prstClr val="black"/>
                </a:solidFill>
              </a:rPr>
              <a:t>“Agreed Activities” </a:t>
            </a:r>
            <a:r>
              <a:rPr lang="en-AU" dirty="0">
                <a:solidFill>
                  <a:prstClr val="black"/>
                </a:solidFill>
              </a:rPr>
              <a:t>with the LUUA area.</a:t>
            </a:r>
          </a:p>
        </p:txBody>
      </p:sp>
      <p:sp>
        <p:nvSpPr>
          <p:cNvPr id="19" name="Rectangle 18"/>
          <p:cNvSpPr/>
          <p:nvPr/>
        </p:nvSpPr>
        <p:spPr>
          <a:xfrm>
            <a:off x="2580561" y="5288300"/>
            <a:ext cx="6070588"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AU" dirty="0">
                <a:solidFill>
                  <a:prstClr val="black"/>
                </a:solidFill>
              </a:rPr>
              <a:t>This will include opportunities to contribute to </a:t>
            </a:r>
            <a:r>
              <a:rPr lang="en-AU" b="1" dirty="0">
                <a:solidFill>
                  <a:prstClr val="black"/>
                </a:solidFill>
              </a:rPr>
              <a:t>policy</a:t>
            </a:r>
            <a:r>
              <a:rPr lang="en-AU" dirty="0">
                <a:solidFill>
                  <a:prstClr val="black"/>
                </a:solidFill>
              </a:rPr>
              <a:t>, and some </a:t>
            </a:r>
            <a:r>
              <a:rPr lang="en-AU" b="1" dirty="0">
                <a:solidFill>
                  <a:prstClr val="black"/>
                </a:solidFill>
              </a:rPr>
              <a:t>procuremen</a:t>
            </a:r>
            <a:r>
              <a:rPr lang="en-AU" dirty="0">
                <a:solidFill>
                  <a:prstClr val="black"/>
                </a:solidFill>
              </a:rPr>
              <a:t>t exemptions, to allow for the awarding of contracts and work in Natural Resources Management.  </a:t>
            </a:r>
          </a:p>
        </p:txBody>
      </p:sp>
      <p:sp>
        <p:nvSpPr>
          <p:cNvPr id="20" name="Rectangle 19"/>
          <p:cNvSpPr/>
          <p:nvPr/>
        </p:nvSpPr>
        <p:spPr>
          <a:xfrm>
            <a:off x="573291" y="2158201"/>
            <a:ext cx="1491434" cy="1200329"/>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endParaRPr lang="en-AU" dirty="0">
              <a:solidFill>
                <a:prstClr val="black"/>
              </a:solidFill>
            </a:endParaRPr>
          </a:p>
          <a:p>
            <a:r>
              <a:rPr lang="en-AU" b="1" dirty="0">
                <a:solidFill>
                  <a:prstClr val="black"/>
                </a:solidFill>
              </a:rPr>
              <a:t>Take and Use </a:t>
            </a:r>
          </a:p>
          <a:p>
            <a:r>
              <a:rPr lang="en-AU" b="1" dirty="0">
                <a:solidFill>
                  <a:prstClr val="black"/>
                </a:solidFill>
              </a:rPr>
              <a:t>Rights</a:t>
            </a:r>
          </a:p>
          <a:p>
            <a:endParaRPr lang="en-AU" dirty="0"/>
          </a:p>
        </p:txBody>
      </p:sp>
      <p:sp>
        <p:nvSpPr>
          <p:cNvPr id="21" name="Rectangle 20"/>
          <p:cNvSpPr/>
          <p:nvPr/>
        </p:nvSpPr>
        <p:spPr>
          <a:xfrm>
            <a:off x="2580561" y="2924944"/>
            <a:ext cx="6042654"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AU" dirty="0">
                <a:solidFill>
                  <a:prstClr val="black"/>
                </a:solidFill>
              </a:rPr>
              <a:t> “Agreed Activities” are things like hunting, fishing, gathering, camping and so on. Sometimes called “take and use” rights. </a:t>
            </a:r>
          </a:p>
        </p:txBody>
      </p:sp>
      <p:sp>
        <p:nvSpPr>
          <p:cNvPr id="22" name="Rectangle 21"/>
          <p:cNvSpPr/>
          <p:nvPr/>
        </p:nvSpPr>
        <p:spPr>
          <a:xfrm>
            <a:off x="573291" y="3933056"/>
            <a:ext cx="179953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endParaRPr lang="en-AU" b="1" dirty="0">
              <a:solidFill>
                <a:prstClr val="black"/>
              </a:solidFill>
            </a:endParaRPr>
          </a:p>
          <a:p>
            <a:r>
              <a:rPr lang="en-AU" b="1" dirty="0">
                <a:solidFill>
                  <a:prstClr val="black"/>
                </a:solidFill>
              </a:rPr>
              <a:t>Participation Strategies</a:t>
            </a:r>
          </a:p>
          <a:p>
            <a:r>
              <a:rPr lang="en-AU" dirty="0">
                <a:solidFill>
                  <a:prstClr val="black"/>
                </a:solidFill>
              </a:rPr>
              <a:t> </a:t>
            </a:r>
            <a:endParaRPr lang="en-AU" dirty="0"/>
          </a:p>
        </p:txBody>
      </p:sp>
      <p:pic>
        <p:nvPicPr>
          <p:cNvPr id="13" name="Picture 12">
            <a:extLst>
              <a:ext uri="{FF2B5EF4-FFF2-40B4-BE49-F238E27FC236}">
                <a16:creationId xmlns:a16="http://schemas.microsoft.com/office/drawing/2014/main" id="{3411B203-D7B1-4CF4-A362-C2630DE4832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53588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8" grpId="0" animBg="1"/>
      <p:bldP spid="19" grpId="0" animBg="1"/>
      <p:bldP spid="20" grpId="0" animBg="1"/>
      <p:bldP spid="21" grpId="0" animBg="1"/>
      <p:bldP spid="2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lstStyle/>
          <a:p>
            <a:pPr algn="ctr"/>
            <a:r>
              <a:rPr lang="en-AU" dirty="0">
                <a:solidFill>
                  <a:schemeClr val="bg1"/>
                </a:solidFill>
              </a:rPr>
              <a:t>TAKE &amp; USE</a:t>
            </a:r>
          </a:p>
        </p:txBody>
      </p:sp>
      <p:sp>
        <p:nvSpPr>
          <p:cNvPr id="5" name="Slide Number Placeholder 4"/>
          <p:cNvSpPr>
            <a:spLocks noGrp="1"/>
          </p:cNvSpPr>
          <p:nvPr>
            <p:ph type="sldNum" sz="quarter" idx="12"/>
          </p:nvPr>
        </p:nvSpPr>
        <p:spPr/>
        <p:txBody>
          <a:bodyPr/>
          <a:lstStyle/>
          <a:p>
            <a:fld id="{B1B03286-66D5-43FB-A277-D51ADAD32112}" type="slidenum">
              <a:rPr lang="en-AU" smtClean="0"/>
              <a:t>64</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1"/>
          <p:cNvSpPr>
            <a:spLocks noChangeArrowheads="1"/>
          </p:cNvSpPr>
          <p:nvPr/>
        </p:nvSpPr>
        <p:spPr bwMode="auto">
          <a:xfrm>
            <a:off x="0" y="97795"/>
            <a:ext cx="80182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 pos="53975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53975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53975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53975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53975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53975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53975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53975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539750" algn="l"/>
              </a:tabLst>
              <a:defRPr>
                <a:solidFill>
                  <a:schemeClr val="tx1"/>
                </a:solidFill>
                <a:latin typeface="Arial" pitchFamily="34" charset="0"/>
                <a:cs typeface="Arial" pitchFamily="34" charset="0"/>
              </a:defRPr>
            </a:lvl9pPr>
          </a:lstStyle>
          <a:p>
            <a:pPr marL="457200" marR="0" lvl="1" indent="0" algn="l" defTabSz="914400" rtl="0" eaLnBrk="1" fontAlgn="base" latinLnBrk="0" hangingPunct="1">
              <a:lnSpc>
                <a:spcPct val="100000"/>
              </a:lnSpc>
              <a:spcBef>
                <a:spcPct val="0"/>
              </a:spcBef>
              <a:spcAft>
                <a:spcPct val="0"/>
              </a:spcAft>
              <a:buClrTx/>
              <a:buSzPct val="100000"/>
              <a:buFontTx/>
              <a:buAutoNum type="arabicPeriod"/>
              <a:tabLst>
                <a:tab pos="457200" algn="l"/>
                <a:tab pos="539750" algn="l"/>
              </a:tabLst>
            </a:pPr>
            <a:r>
              <a:rPr kumimoji="0" lang="en-AU" alt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AU"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p:nvPr/>
        </p:nvSpPr>
        <p:spPr>
          <a:xfrm>
            <a:off x="2195736" y="2996952"/>
            <a:ext cx="4674323"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base">
              <a:spcBef>
                <a:spcPct val="0"/>
              </a:spcBef>
              <a:spcAft>
                <a:spcPct val="0"/>
              </a:spcAft>
              <a:buSzPct val="100000"/>
              <a:tabLst>
                <a:tab pos="457200" algn="l"/>
                <a:tab pos="539750" algn="l"/>
              </a:tabLst>
            </a:pPr>
            <a:r>
              <a:rPr lang="en-AU" altLang="en-US" b="1" dirty="0" bmk="">
                <a:solidFill>
                  <a:schemeClr val="dk1"/>
                </a:solidFill>
              </a:rPr>
              <a:t>Take and Use</a:t>
            </a:r>
          </a:p>
        </p:txBody>
      </p:sp>
      <p:pic>
        <p:nvPicPr>
          <p:cNvPr id="9" name="Picture 8">
            <a:extLst>
              <a:ext uri="{FF2B5EF4-FFF2-40B4-BE49-F238E27FC236}">
                <a16:creationId xmlns:a16="http://schemas.microsoft.com/office/drawing/2014/main" id="{9A27821A-1642-482C-B563-397D1272907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41715397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lstStyle/>
          <a:p>
            <a:pPr algn="ctr"/>
            <a:r>
              <a:rPr lang="en-AU" dirty="0">
                <a:solidFill>
                  <a:schemeClr val="bg1"/>
                </a:solidFill>
              </a:rPr>
              <a:t>“Natural Resources”</a:t>
            </a:r>
          </a:p>
        </p:txBody>
      </p:sp>
      <p:sp>
        <p:nvSpPr>
          <p:cNvPr id="5" name="Slide Number Placeholder 4"/>
          <p:cNvSpPr>
            <a:spLocks noGrp="1"/>
          </p:cNvSpPr>
          <p:nvPr>
            <p:ph type="sldNum" sz="quarter" idx="12"/>
          </p:nvPr>
        </p:nvSpPr>
        <p:spPr/>
        <p:txBody>
          <a:bodyPr/>
          <a:lstStyle/>
          <a:p>
            <a:fld id="{B1B03286-66D5-43FB-A277-D51ADAD32112}" type="slidenum">
              <a:rPr lang="en-AU" smtClean="0"/>
              <a:t>65</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1"/>
          <p:cNvSpPr>
            <a:spLocks noChangeArrowheads="1"/>
          </p:cNvSpPr>
          <p:nvPr/>
        </p:nvSpPr>
        <p:spPr bwMode="auto">
          <a:xfrm>
            <a:off x="0" y="97795"/>
            <a:ext cx="80182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 pos="53975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53975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53975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53975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53975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53975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53975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53975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539750" algn="l"/>
              </a:tabLst>
              <a:defRPr>
                <a:solidFill>
                  <a:schemeClr val="tx1"/>
                </a:solidFill>
                <a:latin typeface="Arial" pitchFamily="34" charset="0"/>
                <a:cs typeface="Arial" pitchFamily="34" charset="0"/>
              </a:defRPr>
            </a:lvl9pPr>
          </a:lstStyle>
          <a:p>
            <a:pPr marL="457200" marR="0" lvl="1" indent="0" algn="l" defTabSz="914400" rtl="0" eaLnBrk="1" fontAlgn="base" latinLnBrk="0" hangingPunct="1">
              <a:lnSpc>
                <a:spcPct val="100000"/>
              </a:lnSpc>
              <a:spcBef>
                <a:spcPct val="0"/>
              </a:spcBef>
              <a:spcAft>
                <a:spcPct val="0"/>
              </a:spcAft>
              <a:buClrTx/>
              <a:buSzPct val="100000"/>
              <a:buFontTx/>
              <a:buAutoNum type="arabicPeriod"/>
              <a:tabLst>
                <a:tab pos="457200" algn="l"/>
                <a:tab pos="539750" algn="l"/>
              </a:tabLst>
            </a:pPr>
            <a:r>
              <a:rPr kumimoji="0" lang="en-AU" alt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AU"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11"/>
          <p:cNvSpPr/>
          <p:nvPr/>
        </p:nvSpPr>
        <p:spPr>
          <a:xfrm>
            <a:off x="372977" y="1516142"/>
            <a:ext cx="828092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AU" dirty="0"/>
              <a:t>The NRA is concerned with governing “</a:t>
            </a:r>
            <a:r>
              <a:rPr lang="en-AU" b="1" dirty="0"/>
              <a:t>natural resources</a:t>
            </a:r>
            <a:r>
              <a:rPr lang="en-AU" dirty="0"/>
              <a:t>” </a:t>
            </a:r>
          </a:p>
        </p:txBody>
      </p:sp>
      <p:sp>
        <p:nvSpPr>
          <p:cNvPr id="6" name="Rectangle 5"/>
          <p:cNvSpPr/>
          <p:nvPr/>
        </p:nvSpPr>
        <p:spPr>
          <a:xfrm>
            <a:off x="393373" y="1904580"/>
            <a:ext cx="8240127"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dirty="0"/>
              <a:t>For the purposes of the NRA </a:t>
            </a:r>
            <a:r>
              <a:rPr lang="en-AU" b="1" dirty="0"/>
              <a:t>“Natural Resource” </a:t>
            </a:r>
            <a:r>
              <a:rPr lang="en-AU" dirty="0"/>
              <a:t>means land, Vegetation, Animals, Water and Stone; </a:t>
            </a:r>
          </a:p>
        </p:txBody>
      </p:sp>
      <p:sp>
        <p:nvSpPr>
          <p:cNvPr id="7" name="Rectangle 6"/>
          <p:cNvSpPr/>
          <p:nvPr/>
        </p:nvSpPr>
        <p:spPr>
          <a:xfrm>
            <a:off x="372977" y="2708920"/>
            <a:ext cx="4170501"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AU" b="1" dirty="0"/>
              <a:t>“Animals”</a:t>
            </a:r>
            <a:r>
              <a:rPr lang="en-AU" dirty="0"/>
              <a:t> means all animals, including Fauna and Fish and whether Wildlife or introduced animals, on or depending on the Agreement Area;</a:t>
            </a:r>
          </a:p>
        </p:txBody>
      </p:sp>
      <p:sp>
        <p:nvSpPr>
          <p:cNvPr id="9" name="Rectangle 8"/>
          <p:cNvSpPr/>
          <p:nvPr/>
        </p:nvSpPr>
        <p:spPr>
          <a:xfrm>
            <a:off x="350738" y="5774063"/>
            <a:ext cx="379303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AU" dirty="0"/>
              <a:t> </a:t>
            </a:r>
            <a:r>
              <a:rPr lang="en-AU" b="1" dirty="0"/>
              <a:t>“Water”</a:t>
            </a:r>
            <a:r>
              <a:rPr lang="en-AU" dirty="0"/>
              <a:t> means water that is in, on or under the Agreement Area</a:t>
            </a:r>
          </a:p>
        </p:txBody>
      </p:sp>
      <p:sp>
        <p:nvSpPr>
          <p:cNvPr id="10" name="Rectangle 9"/>
          <p:cNvSpPr/>
          <p:nvPr/>
        </p:nvSpPr>
        <p:spPr>
          <a:xfrm>
            <a:off x="4709963" y="4026247"/>
            <a:ext cx="4170501"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AU" dirty="0"/>
              <a:t>“</a:t>
            </a:r>
            <a:r>
              <a:rPr lang="en-AU" b="1" dirty="0"/>
              <a:t>Vegetation”</a:t>
            </a:r>
            <a:r>
              <a:rPr lang="en-AU" dirty="0"/>
              <a:t> means all Flora and Forest Produce (other than Timber Resources) depending on the Agreement Area;</a:t>
            </a:r>
          </a:p>
        </p:txBody>
      </p:sp>
      <p:sp>
        <p:nvSpPr>
          <p:cNvPr id="11" name="Rectangle 10"/>
          <p:cNvSpPr/>
          <p:nvPr/>
        </p:nvSpPr>
        <p:spPr>
          <a:xfrm>
            <a:off x="4709963" y="2697009"/>
            <a:ext cx="421903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AU" b="1" dirty="0"/>
              <a:t>“Stone”</a:t>
            </a:r>
            <a:r>
              <a:rPr lang="en-AU" dirty="0"/>
              <a:t> means stone, gravel, limestone, lime salt, sand, loam, clay, brick, earth, salt, guano, shell grit, soil and other similar materials, but not precious metals.</a:t>
            </a:r>
          </a:p>
        </p:txBody>
      </p:sp>
      <p:sp>
        <p:nvSpPr>
          <p:cNvPr id="15" name="Rectangle 14"/>
          <p:cNvSpPr/>
          <p:nvPr/>
        </p:nvSpPr>
        <p:spPr>
          <a:xfrm>
            <a:off x="4713030" y="5056561"/>
            <a:ext cx="4167434" cy="73866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sz="1400" dirty="0"/>
              <a:t>"</a:t>
            </a:r>
            <a:r>
              <a:rPr lang="en-AU" sz="1400" b="1" dirty="0"/>
              <a:t>flora</a:t>
            </a:r>
            <a:r>
              <a:rPr lang="en-AU" sz="1400" dirty="0"/>
              <a:t>" means any plant-life which is indigenous to Victoria and includes any other living thing generally classified as flora.</a:t>
            </a:r>
          </a:p>
        </p:txBody>
      </p:sp>
      <p:sp>
        <p:nvSpPr>
          <p:cNvPr id="16" name="Rectangle 15"/>
          <p:cNvSpPr/>
          <p:nvPr/>
        </p:nvSpPr>
        <p:spPr>
          <a:xfrm>
            <a:off x="552641" y="3964692"/>
            <a:ext cx="3990838"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sz="1400" dirty="0"/>
              <a:t>"</a:t>
            </a:r>
            <a:r>
              <a:rPr lang="en-AU" sz="1400" b="1" dirty="0"/>
              <a:t>fauna</a:t>
            </a:r>
            <a:r>
              <a:rPr lang="en-AU" sz="1400" dirty="0"/>
              <a:t>" means any animal-life which is indigenous to Victoria … but does not include humans;</a:t>
            </a:r>
          </a:p>
        </p:txBody>
      </p:sp>
      <p:sp>
        <p:nvSpPr>
          <p:cNvPr id="17" name="Rectangle 16"/>
          <p:cNvSpPr/>
          <p:nvPr/>
        </p:nvSpPr>
        <p:spPr>
          <a:xfrm>
            <a:off x="563959" y="4491809"/>
            <a:ext cx="3968201"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sz="1400" dirty="0"/>
              <a:t>“</a:t>
            </a:r>
            <a:r>
              <a:rPr lang="en-AU" sz="1400" b="1" dirty="0"/>
              <a:t>fish</a:t>
            </a:r>
            <a:r>
              <a:rPr lang="en-AU" sz="1400" dirty="0"/>
              <a:t>” all species of vertebrate aquatic fauna other than mammals, reptiles, birds &amp; amphibians</a:t>
            </a:r>
          </a:p>
        </p:txBody>
      </p:sp>
      <p:sp>
        <p:nvSpPr>
          <p:cNvPr id="18" name="Rectangle 17"/>
          <p:cNvSpPr/>
          <p:nvPr/>
        </p:nvSpPr>
        <p:spPr>
          <a:xfrm>
            <a:off x="563960" y="5015029"/>
            <a:ext cx="3979520"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sz="1400" dirty="0"/>
              <a:t>“</a:t>
            </a:r>
            <a:r>
              <a:rPr lang="en-AU" sz="1400" b="1" dirty="0"/>
              <a:t>Wildlife</a:t>
            </a:r>
            <a:r>
              <a:rPr lang="en-AU" sz="1400" dirty="0"/>
              <a:t>” includes all kinds of deer, non-indigenous quail, pheasants, and partridges.</a:t>
            </a:r>
          </a:p>
        </p:txBody>
      </p:sp>
      <p:sp>
        <p:nvSpPr>
          <p:cNvPr id="19" name="Rectangle 18"/>
          <p:cNvSpPr/>
          <p:nvPr/>
        </p:nvSpPr>
        <p:spPr>
          <a:xfrm>
            <a:off x="4691535" y="5795225"/>
            <a:ext cx="4210423" cy="80021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dirty="0"/>
              <a:t>“</a:t>
            </a:r>
            <a:r>
              <a:rPr lang="en-AU" sz="1400" b="1" dirty="0"/>
              <a:t>forest produce</a:t>
            </a:r>
            <a:r>
              <a:rPr lang="en-AU" sz="1400" dirty="0"/>
              <a:t>” means all parts of trees or plants, and includes (</a:t>
            </a:r>
            <a:r>
              <a:rPr lang="en-AU" sz="1400" dirty="0" err="1"/>
              <a:t>i</a:t>
            </a:r>
            <a:r>
              <a:rPr lang="en-AU" sz="1400" dirty="0"/>
              <a:t>) honey; (ii) beeswax (iii) oil distilled from any species of eucalypt; (iv)     firewood.             </a:t>
            </a:r>
          </a:p>
        </p:txBody>
      </p:sp>
    </p:spTree>
    <p:extLst>
      <p:ext uri="{BB962C8B-B14F-4D97-AF65-F5344CB8AC3E}">
        <p14:creationId xmlns:p14="http://schemas.microsoft.com/office/powerpoint/2010/main" val="376974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animBg="1"/>
      <p:bldP spid="9" grpId="0" animBg="1"/>
      <p:bldP spid="10" grpId="0" animBg="1"/>
      <p:bldP spid="11" grpId="0" animBg="1"/>
      <p:bldP spid="15" grpId="0" animBg="1"/>
      <p:bldP spid="16" grpId="0" animBg="1"/>
      <p:bldP spid="17" grpId="0" animBg="1"/>
      <p:bldP spid="18" grpId="0" animBg="1"/>
      <p:bldP spid="1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lstStyle/>
          <a:p>
            <a:pPr algn="ctr"/>
            <a:r>
              <a:rPr lang="en-AU" dirty="0">
                <a:solidFill>
                  <a:schemeClr val="bg1"/>
                </a:solidFill>
              </a:rPr>
              <a:t>Structure of the NRA: Agreed Activities</a:t>
            </a:r>
          </a:p>
        </p:txBody>
      </p:sp>
      <p:sp>
        <p:nvSpPr>
          <p:cNvPr id="5" name="Slide Number Placeholder 4"/>
          <p:cNvSpPr>
            <a:spLocks noGrp="1"/>
          </p:cNvSpPr>
          <p:nvPr>
            <p:ph type="sldNum" sz="quarter" idx="12"/>
          </p:nvPr>
        </p:nvSpPr>
        <p:spPr/>
        <p:txBody>
          <a:bodyPr/>
          <a:lstStyle/>
          <a:p>
            <a:fld id="{B1B03286-66D5-43FB-A277-D51ADAD32112}" type="slidenum">
              <a:rPr lang="en-AU" smtClean="0"/>
              <a:t>66</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42507" y="1508338"/>
            <a:ext cx="827554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base">
              <a:spcBef>
                <a:spcPct val="0"/>
              </a:spcBef>
              <a:spcAft>
                <a:spcPct val="0"/>
              </a:spcAft>
              <a:buSzPct val="100000"/>
              <a:tabLst>
                <a:tab pos="457200" algn="l"/>
                <a:tab pos="539750" algn="l"/>
              </a:tabLst>
            </a:pPr>
            <a:r>
              <a:rPr lang="en-AU" altLang="en-US" dirty="0" bmk="">
                <a:solidFill>
                  <a:schemeClr val="dk1"/>
                </a:solidFill>
              </a:rPr>
              <a:t>The NRA permits Traditional Owners to undertake “Agreed Activities”</a:t>
            </a:r>
            <a:endParaRPr lang="en-AU" altLang="en-US" b="1" dirty="0" bmk="">
              <a:solidFill>
                <a:schemeClr val="dk1"/>
              </a:solidFill>
            </a:endParaRPr>
          </a:p>
        </p:txBody>
      </p:sp>
      <p:sp>
        <p:nvSpPr>
          <p:cNvPr id="12" name="Rectangle 11"/>
          <p:cNvSpPr/>
          <p:nvPr/>
        </p:nvSpPr>
        <p:spPr>
          <a:xfrm>
            <a:off x="912617" y="2086392"/>
            <a:ext cx="3424121" cy="3385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altLang="en-US" sz="1600" dirty="0" bmk="">
                <a:solidFill>
                  <a:prstClr val="black"/>
                </a:solidFill>
              </a:rPr>
              <a:t>on either:</a:t>
            </a:r>
            <a:r>
              <a:rPr lang="en-AU" altLang="en-US" sz="1600" dirty="0" bmk=""/>
              <a:t> </a:t>
            </a:r>
            <a:endParaRPr lang="en-AU" sz="1600" dirty="0"/>
          </a:p>
        </p:txBody>
      </p:sp>
      <p:sp>
        <p:nvSpPr>
          <p:cNvPr id="14" name="Rectangle 13"/>
          <p:cNvSpPr/>
          <p:nvPr/>
        </p:nvSpPr>
        <p:spPr>
          <a:xfrm>
            <a:off x="467544" y="3164672"/>
            <a:ext cx="1968182"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altLang="en-US" sz="1600" dirty="0" bmk="">
                <a:solidFill>
                  <a:prstClr val="black"/>
                </a:solidFill>
              </a:rPr>
              <a:t>Subject to </a:t>
            </a:r>
            <a:r>
              <a:rPr lang="en-AU" altLang="en-US" sz="1600" b="1" dirty="0" bmk=""/>
              <a:t>Conditions</a:t>
            </a:r>
          </a:p>
          <a:p>
            <a:r>
              <a:rPr lang="en-AU" altLang="en-US" sz="1600" b="1" dirty="0" bmk=""/>
              <a:t>For Public Land</a:t>
            </a:r>
          </a:p>
        </p:txBody>
      </p:sp>
      <p:sp>
        <p:nvSpPr>
          <p:cNvPr id="16" name="Rectangle 15"/>
          <p:cNvSpPr/>
          <p:nvPr/>
        </p:nvSpPr>
        <p:spPr>
          <a:xfrm>
            <a:off x="400287" y="4166577"/>
            <a:ext cx="4163044"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altLang="en-US" sz="1600" dirty="0" bmk="">
                <a:solidFill>
                  <a:prstClr val="black"/>
                </a:solidFill>
              </a:rPr>
              <a:t>In accordance with the </a:t>
            </a:r>
            <a:r>
              <a:rPr lang="en-AU" altLang="en-US" sz="1600" b="1" dirty="0" bmk="">
                <a:solidFill>
                  <a:prstClr val="black"/>
                </a:solidFill>
              </a:rPr>
              <a:t>Agreed Animal List</a:t>
            </a:r>
            <a:r>
              <a:rPr lang="en-AU" altLang="en-US" sz="1600" dirty="0" bmk="">
                <a:solidFill>
                  <a:prstClr val="black"/>
                </a:solidFill>
              </a:rPr>
              <a:t>;</a:t>
            </a:r>
            <a:r>
              <a:rPr lang="en-AU" altLang="en-US" sz="1600" b="1" dirty="0" bmk="">
                <a:solidFill>
                  <a:prstClr val="black"/>
                </a:solidFill>
              </a:rPr>
              <a:t> </a:t>
            </a:r>
            <a:r>
              <a:rPr lang="en-AU" altLang="en-US" sz="1600" dirty="0" bmk="">
                <a:solidFill>
                  <a:prstClr val="black"/>
                </a:solidFill>
              </a:rPr>
              <a:t>or</a:t>
            </a:r>
          </a:p>
          <a:p>
            <a:r>
              <a:rPr lang="en-AU" altLang="en-US" sz="1600" b="1" dirty="0" bmk="">
                <a:solidFill>
                  <a:prstClr val="black"/>
                </a:solidFill>
              </a:rPr>
              <a:t>Agreed Vegetation List </a:t>
            </a:r>
            <a:endParaRPr lang="en-AU" sz="1600" b="1" dirty="0"/>
          </a:p>
        </p:txBody>
      </p:sp>
      <p:sp>
        <p:nvSpPr>
          <p:cNvPr id="17" name="Rectangle 16"/>
          <p:cNvSpPr/>
          <p:nvPr/>
        </p:nvSpPr>
        <p:spPr>
          <a:xfrm>
            <a:off x="5100052" y="2752268"/>
            <a:ext cx="3856357"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AU" altLang="en-US" sz="1200" b="1" dirty="0" bmk=""/>
              <a:t>Public Land Conditions &amp; Private Land Conditions </a:t>
            </a:r>
            <a:r>
              <a:rPr lang="en-AU" altLang="en-US" sz="1200" dirty="0" bmk="">
                <a:solidFill>
                  <a:prstClr val="black"/>
                </a:solidFill>
              </a:rPr>
              <a:t> are specific rules and conditions that must be followed in carrying out an Agreed Activity, and sometimes limit what Agreed Activities can and cannot be done.  </a:t>
            </a:r>
            <a:endParaRPr lang="en-AU" sz="1200" dirty="0"/>
          </a:p>
        </p:txBody>
      </p:sp>
      <p:sp>
        <p:nvSpPr>
          <p:cNvPr id="18" name="Rectangle 17"/>
          <p:cNvSpPr/>
          <p:nvPr/>
        </p:nvSpPr>
        <p:spPr>
          <a:xfrm>
            <a:off x="5100052" y="4832611"/>
            <a:ext cx="3856357" cy="95410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sz="1400" dirty="0"/>
              <a:t>The </a:t>
            </a:r>
            <a:r>
              <a:rPr lang="en-AU" sz="1400" b="1" dirty="0"/>
              <a:t>Sustainability Principles </a:t>
            </a:r>
            <a:r>
              <a:rPr lang="en-AU" sz="1400" dirty="0"/>
              <a:t>are agreed principles for ensuring the use of Natural Resources does not occur beyond the capacity of the environment to replace, regrow or replenish the natural resource.  </a:t>
            </a:r>
          </a:p>
        </p:txBody>
      </p:sp>
      <p:sp>
        <p:nvSpPr>
          <p:cNvPr id="19" name="Rectangle 18"/>
          <p:cNvSpPr/>
          <p:nvPr/>
        </p:nvSpPr>
        <p:spPr>
          <a:xfrm>
            <a:off x="5072640" y="3696638"/>
            <a:ext cx="3856357"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AU" sz="1200" dirty="0"/>
              <a:t>The “Agreed Animal List” and “Agreed Vegetation List” are lists agreed through a </a:t>
            </a:r>
            <a:r>
              <a:rPr lang="en-AU" sz="1200" b="1" dirty="0"/>
              <a:t>Partnership Forum. </a:t>
            </a:r>
            <a:r>
              <a:rPr lang="en-AU" sz="1200" dirty="0"/>
              <a:t>They can  vary or change any conditions applying to the taking or use of specific Animals or Vegetation on a temporary or permanent basis.</a:t>
            </a:r>
            <a:endParaRPr lang="en-AU" sz="1400" dirty="0"/>
          </a:p>
        </p:txBody>
      </p:sp>
      <p:cxnSp>
        <p:nvCxnSpPr>
          <p:cNvPr id="24" name="Straight Connector 23"/>
          <p:cNvCxnSpPr/>
          <p:nvPr/>
        </p:nvCxnSpPr>
        <p:spPr>
          <a:xfrm>
            <a:off x="467544" y="1877670"/>
            <a:ext cx="0" cy="377999"/>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Arrow Connector 25"/>
          <p:cNvCxnSpPr>
            <a:endCxn id="12" idx="1"/>
          </p:cNvCxnSpPr>
          <p:nvPr/>
        </p:nvCxnSpPr>
        <p:spPr>
          <a:xfrm>
            <a:off x="467544" y="2255669"/>
            <a:ext cx="44507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flipH="1">
            <a:off x="1966424" y="2462680"/>
            <a:ext cx="574589" cy="3048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Rectangle 28"/>
          <p:cNvSpPr/>
          <p:nvPr/>
        </p:nvSpPr>
        <p:spPr>
          <a:xfrm>
            <a:off x="763851" y="2767537"/>
            <a:ext cx="1202573" cy="338554"/>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AU" altLang="en-US" sz="1600" b="1" dirty="0" bmk="">
                <a:solidFill>
                  <a:prstClr val="black"/>
                </a:solidFill>
              </a:rPr>
              <a:t>Public Land </a:t>
            </a:r>
            <a:endParaRPr lang="en-AU" dirty="0"/>
          </a:p>
        </p:txBody>
      </p:sp>
      <p:sp>
        <p:nvSpPr>
          <p:cNvPr id="30" name="Rectangle 29"/>
          <p:cNvSpPr/>
          <p:nvPr/>
        </p:nvSpPr>
        <p:spPr>
          <a:xfrm>
            <a:off x="3099925" y="2791874"/>
            <a:ext cx="1236813" cy="338554"/>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lvl="0"/>
            <a:r>
              <a:rPr lang="en-AU" altLang="en-US" sz="1600" b="1" dirty="0" bmk="">
                <a:solidFill>
                  <a:prstClr val="black"/>
                </a:solidFill>
              </a:rPr>
              <a:t>Private Land</a:t>
            </a:r>
            <a:endParaRPr lang="en-AU" sz="1600" dirty="0">
              <a:solidFill>
                <a:prstClr val="black"/>
              </a:solidFill>
            </a:endParaRPr>
          </a:p>
        </p:txBody>
      </p:sp>
      <p:sp>
        <p:nvSpPr>
          <p:cNvPr id="31" name="Rectangle 30"/>
          <p:cNvSpPr/>
          <p:nvPr/>
        </p:nvSpPr>
        <p:spPr>
          <a:xfrm>
            <a:off x="2593076" y="3163936"/>
            <a:ext cx="2061903"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altLang="en-US" sz="1600" dirty="0" bmk="">
                <a:solidFill>
                  <a:prstClr val="black"/>
                </a:solidFill>
              </a:rPr>
              <a:t>Subject to </a:t>
            </a:r>
            <a:r>
              <a:rPr lang="en-AU" altLang="en-US" sz="1600" b="1" dirty="0" bmk="">
                <a:solidFill>
                  <a:prstClr val="black"/>
                </a:solidFill>
              </a:rPr>
              <a:t>Conditions</a:t>
            </a:r>
            <a:endParaRPr lang="en-AU" sz="1600" dirty="0">
              <a:solidFill>
                <a:prstClr val="black"/>
              </a:solidFill>
            </a:endParaRPr>
          </a:p>
          <a:p>
            <a:pPr lvl="0"/>
            <a:r>
              <a:rPr lang="en-AU" altLang="en-US" sz="1600" b="1" dirty="0" bmk="">
                <a:solidFill>
                  <a:prstClr val="black"/>
                </a:solidFill>
              </a:rPr>
              <a:t> For Private Land</a:t>
            </a:r>
            <a:endParaRPr lang="en-AU" sz="1600" dirty="0">
              <a:solidFill>
                <a:prstClr val="black"/>
              </a:solidFill>
            </a:endParaRPr>
          </a:p>
        </p:txBody>
      </p:sp>
      <p:cxnSp>
        <p:nvCxnSpPr>
          <p:cNvPr id="33" name="Straight Arrow Connector 32"/>
          <p:cNvCxnSpPr>
            <a:stCxn id="12" idx="2"/>
          </p:cNvCxnSpPr>
          <p:nvPr/>
        </p:nvCxnSpPr>
        <p:spPr>
          <a:xfrm>
            <a:off x="2624678" y="2424946"/>
            <a:ext cx="475247" cy="3669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a:off x="1278332" y="3759329"/>
            <a:ext cx="0" cy="41792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flipH="1">
            <a:off x="3252794" y="3770166"/>
            <a:ext cx="239" cy="4290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9" name="Rectangle 38"/>
          <p:cNvSpPr/>
          <p:nvPr/>
        </p:nvSpPr>
        <p:spPr>
          <a:xfrm>
            <a:off x="400287" y="5156476"/>
            <a:ext cx="4027697"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sz="1400" dirty="0"/>
              <a:t>Using best endeavours to comply with </a:t>
            </a:r>
            <a:r>
              <a:rPr lang="en-AU" sz="1400" b="1" dirty="0"/>
              <a:t>Sustainability Principles</a:t>
            </a:r>
            <a:r>
              <a:rPr lang="en-AU" sz="1400" dirty="0"/>
              <a:t>; and Traditional law and custom.</a:t>
            </a:r>
          </a:p>
        </p:txBody>
      </p:sp>
      <p:cxnSp>
        <p:nvCxnSpPr>
          <p:cNvPr id="40" name="Straight Arrow Connector 39"/>
          <p:cNvCxnSpPr/>
          <p:nvPr/>
        </p:nvCxnSpPr>
        <p:spPr>
          <a:xfrm flipH="1">
            <a:off x="2339752" y="4729570"/>
            <a:ext cx="239" cy="4290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a:off x="4654979" y="3212976"/>
            <a:ext cx="44507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p:nvPr/>
        </p:nvCxnSpPr>
        <p:spPr>
          <a:xfrm>
            <a:off x="4444637" y="5229200"/>
            <a:ext cx="44507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a:off x="4591050" y="4202229"/>
            <a:ext cx="44507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Rectangle 27"/>
          <p:cNvSpPr/>
          <p:nvPr/>
        </p:nvSpPr>
        <p:spPr>
          <a:xfrm>
            <a:off x="1616654" y="5816396"/>
            <a:ext cx="5440168"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AU" b="1" dirty="0"/>
              <a:t>What did the TRC say? </a:t>
            </a:r>
            <a:endParaRPr lang="en-GB" b="1" dirty="0"/>
          </a:p>
        </p:txBody>
      </p:sp>
      <p:sp>
        <p:nvSpPr>
          <p:cNvPr id="4" name="Rectangle 3"/>
          <p:cNvSpPr/>
          <p:nvPr/>
        </p:nvSpPr>
        <p:spPr>
          <a:xfrm>
            <a:off x="328799" y="6185570"/>
            <a:ext cx="8271531"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AU"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Sustainability Principles apply equally to both parties, including the issuing of permits or authorities by the State to the </a:t>
            </a:r>
            <a:r>
              <a:rPr lang="en-AU" sz="1600" strike="sngStrike" dirty="0">
                <a:solidFill>
                  <a:srgbClr val="FF0000"/>
                </a:solidFill>
                <a:latin typeface="Calibri" panose="020F0502020204030204" pitchFamily="34" charset="0"/>
                <a:ea typeface="Calibri" panose="020F0502020204030204" pitchFamily="34" charset="0"/>
                <a:cs typeface="Times New Roman" panose="02020603050405020304" pitchFamily="18" charset="0"/>
              </a:rPr>
              <a:t>general</a:t>
            </a:r>
            <a:r>
              <a:rPr lang="en-AU"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public to take natural resources.</a:t>
            </a:r>
            <a:endParaRPr lang="en-AU" sz="1600" dirty="0">
              <a:solidFill>
                <a:srgbClr val="FF0000"/>
              </a:solidFill>
            </a:endParaRPr>
          </a:p>
        </p:txBody>
      </p:sp>
      <p:cxnSp>
        <p:nvCxnSpPr>
          <p:cNvPr id="9" name="Straight Arrow Connector 8"/>
          <p:cNvCxnSpPr/>
          <p:nvPr/>
        </p:nvCxnSpPr>
        <p:spPr>
          <a:xfrm>
            <a:off x="912617" y="5679696"/>
            <a:ext cx="0" cy="50587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7098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0"/>
                                        <p:tgtEl>
                                          <p:spTgt spid="29"/>
                                        </p:tgtEl>
                                      </p:cBhvr>
                                    </p:animEffect>
                                    <p:anim calcmode="lin" valueType="num">
                                      <p:cBhvr>
                                        <p:cTn id="27" dur="1000" fill="hold"/>
                                        <p:tgtEl>
                                          <p:spTgt spid="29"/>
                                        </p:tgtEl>
                                        <p:attrNameLst>
                                          <p:attrName>ppt_x</p:attrName>
                                        </p:attrNameLst>
                                      </p:cBhvr>
                                      <p:tavLst>
                                        <p:tav tm="0">
                                          <p:val>
                                            <p:strVal val="#ppt_x"/>
                                          </p:val>
                                        </p:tav>
                                        <p:tav tm="100000">
                                          <p:val>
                                            <p:strVal val="#ppt_x"/>
                                          </p:val>
                                        </p:tav>
                                      </p:tavLst>
                                    </p:anim>
                                    <p:anim calcmode="lin" valueType="num">
                                      <p:cBhvr>
                                        <p:cTn id="28" dur="1000" fill="hold"/>
                                        <p:tgtEl>
                                          <p:spTgt spid="2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1000"/>
                                        <p:tgtEl>
                                          <p:spTgt spid="35"/>
                                        </p:tgtEl>
                                      </p:cBhvr>
                                    </p:animEffect>
                                    <p:anim calcmode="lin" valueType="num">
                                      <p:cBhvr>
                                        <p:cTn id="73" dur="1000" fill="hold"/>
                                        <p:tgtEl>
                                          <p:spTgt spid="35"/>
                                        </p:tgtEl>
                                        <p:attrNameLst>
                                          <p:attrName>ppt_x</p:attrName>
                                        </p:attrNameLst>
                                      </p:cBhvr>
                                      <p:tavLst>
                                        <p:tav tm="0">
                                          <p:val>
                                            <p:strVal val="#ppt_x"/>
                                          </p:val>
                                        </p:tav>
                                        <p:tav tm="100000">
                                          <p:val>
                                            <p:strVal val="#ppt_x"/>
                                          </p:val>
                                        </p:tav>
                                      </p:tavLst>
                                    </p:anim>
                                    <p:anim calcmode="lin" valueType="num">
                                      <p:cBhvr>
                                        <p:cTn id="74" dur="1000" fill="hold"/>
                                        <p:tgtEl>
                                          <p:spTgt spid="3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1000"/>
                                        <p:tgtEl>
                                          <p:spTgt spid="45"/>
                                        </p:tgtEl>
                                      </p:cBhvr>
                                    </p:animEffect>
                                    <p:anim calcmode="lin" valueType="num">
                                      <p:cBhvr>
                                        <p:cTn id="85" dur="1000" fill="hold"/>
                                        <p:tgtEl>
                                          <p:spTgt spid="45"/>
                                        </p:tgtEl>
                                        <p:attrNameLst>
                                          <p:attrName>ppt_x</p:attrName>
                                        </p:attrNameLst>
                                      </p:cBhvr>
                                      <p:tavLst>
                                        <p:tav tm="0">
                                          <p:val>
                                            <p:strVal val="#ppt_x"/>
                                          </p:val>
                                        </p:tav>
                                        <p:tav tm="100000">
                                          <p:val>
                                            <p:strVal val="#ppt_x"/>
                                          </p:val>
                                        </p:tav>
                                      </p:tavLst>
                                    </p:anim>
                                    <p:anim calcmode="lin" valueType="num">
                                      <p:cBhvr>
                                        <p:cTn id="86" dur="1000" fill="hold"/>
                                        <p:tgtEl>
                                          <p:spTgt spid="4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1000"/>
                                        <p:tgtEl>
                                          <p:spTgt spid="19"/>
                                        </p:tgtEl>
                                      </p:cBhvr>
                                    </p:animEffect>
                                    <p:anim calcmode="lin" valueType="num">
                                      <p:cBhvr>
                                        <p:cTn id="90" dur="1000" fill="hold"/>
                                        <p:tgtEl>
                                          <p:spTgt spid="19"/>
                                        </p:tgtEl>
                                        <p:attrNameLst>
                                          <p:attrName>ppt_x</p:attrName>
                                        </p:attrNameLst>
                                      </p:cBhvr>
                                      <p:tavLst>
                                        <p:tav tm="0">
                                          <p:val>
                                            <p:strVal val="#ppt_x"/>
                                          </p:val>
                                        </p:tav>
                                        <p:tav tm="100000">
                                          <p:val>
                                            <p:strVal val="#ppt_x"/>
                                          </p:val>
                                        </p:tav>
                                      </p:tavLst>
                                    </p:anim>
                                    <p:anim calcmode="lin" valueType="num">
                                      <p:cBhvr>
                                        <p:cTn id="9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1000"/>
                                        <p:tgtEl>
                                          <p:spTgt spid="40"/>
                                        </p:tgtEl>
                                      </p:cBhvr>
                                    </p:animEffect>
                                    <p:anim calcmode="lin" valueType="num">
                                      <p:cBhvr>
                                        <p:cTn id="97" dur="1000" fill="hold"/>
                                        <p:tgtEl>
                                          <p:spTgt spid="40"/>
                                        </p:tgtEl>
                                        <p:attrNameLst>
                                          <p:attrName>ppt_x</p:attrName>
                                        </p:attrNameLst>
                                      </p:cBhvr>
                                      <p:tavLst>
                                        <p:tav tm="0">
                                          <p:val>
                                            <p:strVal val="#ppt_x"/>
                                          </p:val>
                                        </p:tav>
                                        <p:tav tm="100000">
                                          <p:val>
                                            <p:strVal val="#ppt_x"/>
                                          </p:val>
                                        </p:tav>
                                      </p:tavLst>
                                    </p:anim>
                                    <p:anim calcmode="lin" valueType="num">
                                      <p:cBhvr>
                                        <p:cTn id="98" dur="1000" fill="hold"/>
                                        <p:tgtEl>
                                          <p:spTgt spid="40"/>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fade">
                                      <p:cBhvr>
                                        <p:cTn id="108" dur="1000"/>
                                        <p:tgtEl>
                                          <p:spTgt spid="44"/>
                                        </p:tgtEl>
                                      </p:cBhvr>
                                    </p:animEffect>
                                    <p:anim calcmode="lin" valueType="num">
                                      <p:cBhvr>
                                        <p:cTn id="109" dur="1000" fill="hold"/>
                                        <p:tgtEl>
                                          <p:spTgt spid="44"/>
                                        </p:tgtEl>
                                        <p:attrNameLst>
                                          <p:attrName>ppt_x</p:attrName>
                                        </p:attrNameLst>
                                      </p:cBhvr>
                                      <p:tavLst>
                                        <p:tav tm="0">
                                          <p:val>
                                            <p:strVal val="#ppt_x"/>
                                          </p:val>
                                        </p:tav>
                                        <p:tav tm="100000">
                                          <p:val>
                                            <p:strVal val="#ppt_x"/>
                                          </p:val>
                                        </p:tav>
                                      </p:tavLst>
                                    </p:anim>
                                    <p:anim calcmode="lin" valueType="num">
                                      <p:cBhvr>
                                        <p:cTn id="110" dur="1000" fill="hold"/>
                                        <p:tgtEl>
                                          <p:spTgt spid="44"/>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1000"/>
                                        <p:tgtEl>
                                          <p:spTgt spid="18"/>
                                        </p:tgtEl>
                                      </p:cBhvr>
                                    </p:animEffect>
                                    <p:anim calcmode="lin" valueType="num">
                                      <p:cBhvr>
                                        <p:cTn id="114" dur="1000" fill="hold"/>
                                        <p:tgtEl>
                                          <p:spTgt spid="18"/>
                                        </p:tgtEl>
                                        <p:attrNameLst>
                                          <p:attrName>ppt_x</p:attrName>
                                        </p:attrNameLst>
                                      </p:cBhvr>
                                      <p:tavLst>
                                        <p:tav tm="0">
                                          <p:val>
                                            <p:strVal val="#ppt_x"/>
                                          </p:val>
                                        </p:tav>
                                        <p:tav tm="100000">
                                          <p:val>
                                            <p:strVal val="#ppt_x"/>
                                          </p:val>
                                        </p:tav>
                                      </p:tavLst>
                                    </p:anim>
                                    <p:anim calcmode="lin" valueType="num">
                                      <p:cBhvr>
                                        <p:cTn id="1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fade">
                                      <p:cBhvr>
                                        <p:cTn id="120" dur="1000"/>
                                        <p:tgtEl>
                                          <p:spTgt spid="28"/>
                                        </p:tgtEl>
                                      </p:cBhvr>
                                    </p:animEffect>
                                    <p:anim calcmode="lin" valueType="num">
                                      <p:cBhvr>
                                        <p:cTn id="121" dur="1000" fill="hold"/>
                                        <p:tgtEl>
                                          <p:spTgt spid="28"/>
                                        </p:tgtEl>
                                        <p:attrNameLst>
                                          <p:attrName>ppt_x</p:attrName>
                                        </p:attrNameLst>
                                      </p:cBhvr>
                                      <p:tavLst>
                                        <p:tav tm="0">
                                          <p:val>
                                            <p:strVal val="#ppt_x"/>
                                          </p:val>
                                        </p:tav>
                                        <p:tav tm="100000">
                                          <p:val>
                                            <p:strVal val="#ppt_x"/>
                                          </p:val>
                                        </p:tav>
                                      </p:tavLst>
                                    </p:anim>
                                    <p:anim calcmode="lin" valueType="num">
                                      <p:cBhvr>
                                        <p:cTn id="12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nodeType="clickEffect">
                                  <p:stCondLst>
                                    <p:cond delay="0"/>
                                  </p:stCondLst>
                                  <p:childTnLst>
                                    <p:set>
                                      <p:cBhvr>
                                        <p:cTn id="126" dur="1" fill="hold">
                                          <p:stCondLst>
                                            <p:cond delay="0"/>
                                          </p:stCondLst>
                                        </p:cTn>
                                        <p:tgtEl>
                                          <p:spTgt spid="9"/>
                                        </p:tgtEl>
                                        <p:attrNameLst>
                                          <p:attrName>style.visibility</p:attrName>
                                        </p:attrNameLst>
                                      </p:cBhvr>
                                      <p:to>
                                        <p:strVal val="visible"/>
                                      </p:to>
                                    </p:set>
                                    <p:animEffect transition="in" filter="fade">
                                      <p:cBhvr>
                                        <p:cTn id="127" dur="1000"/>
                                        <p:tgtEl>
                                          <p:spTgt spid="9"/>
                                        </p:tgtEl>
                                      </p:cBhvr>
                                    </p:animEffect>
                                    <p:anim calcmode="lin" valueType="num">
                                      <p:cBhvr>
                                        <p:cTn id="128" dur="1000" fill="hold"/>
                                        <p:tgtEl>
                                          <p:spTgt spid="9"/>
                                        </p:tgtEl>
                                        <p:attrNameLst>
                                          <p:attrName>ppt_x</p:attrName>
                                        </p:attrNameLst>
                                      </p:cBhvr>
                                      <p:tavLst>
                                        <p:tav tm="0">
                                          <p:val>
                                            <p:strVal val="#ppt_x"/>
                                          </p:val>
                                        </p:tav>
                                        <p:tav tm="100000">
                                          <p:val>
                                            <p:strVal val="#ppt_x"/>
                                          </p:val>
                                        </p:tav>
                                      </p:tavLst>
                                    </p:anim>
                                    <p:anim calcmode="lin" valueType="num">
                                      <p:cBhvr>
                                        <p:cTn id="129" dur="1000" fill="hold"/>
                                        <p:tgtEl>
                                          <p:spTgt spid="9"/>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4"/>
                                        </p:tgtEl>
                                        <p:attrNameLst>
                                          <p:attrName>style.visibility</p:attrName>
                                        </p:attrNameLst>
                                      </p:cBhvr>
                                      <p:to>
                                        <p:strVal val="visible"/>
                                      </p:to>
                                    </p:set>
                                    <p:animEffect transition="in" filter="fade">
                                      <p:cBhvr>
                                        <p:cTn id="132" dur="1000"/>
                                        <p:tgtEl>
                                          <p:spTgt spid="4"/>
                                        </p:tgtEl>
                                      </p:cBhvr>
                                    </p:animEffect>
                                    <p:anim calcmode="lin" valueType="num">
                                      <p:cBhvr>
                                        <p:cTn id="133" dur="1000" fill="hold"/>
                                        <p:tgtEl>
                                          <p:spTgt spid="4"/>
                                        </p:tgtEl>
                                        <p:attrNameLst>
                                          <p:attrName>ppt_x</p:attrName>
                                        </p:attrNameLst>
                                      </p:cBhvr>
                                      <p:tavLst>
                                        <p:tav tm="0">
                                          <p:val>
                                            <p:strVal val="#ppt_x"/>
                                          </p:val>
                                        </p:tav>
                                        <p:tav tm="100000">
                                          <p:val>
                                            <p:strVal val="#ppt_x"/>
                                          </p:val>
                                        </p:tav>
                                      </p:tavLst>
                                    </p:anim>
                                    <p:anim calcmode="lin" valueType="num">
                                      <p:cBhvr>
                                        <p:cTn id="1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P spid="16" grpId="0" animBg="1"/>
      <p:bldP spid="17" grpId="0" animBg="1"/>
      <p:bldP spid="18" grpId="0" animBg="1"/>
      <p:bldP spid="19" grpId="0" animBg="1"/>
      <p:bldP spid="29" grpId="0" animBg="1"/>
      <p:bldP spid="30" grpId="0" animBg="1"/>
      <p:bldP spid="31" grpId="0" animBg="1"/>
      <p:bldP spid="39" grpId="0" animBg="1"/>
      <p:bldP spid="28" grpId="0" animBg="1"/>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lstStyle/>
          <a:p>
            <a:pPr algn="ctr"/>
            <a:r>
              <a:rPr lang="en-AU" dirty="0">
                <a:solidFill>
                  <a:schemeClr val="bg1"/>
                </a:solidFill>
              </a:rPr>
              <a:t>NRA: What are the Agreed Activities?</a:t>
            </a:r>
          </a:p>
        </p:txBody>
      </p:sp>
      <p:sp>
        <p:nvSpPr>
          <p:cNvPr id="5" name="Slide Number Placeholder 4"/>
          <p:cNvSpPr>
            <a:spLocks noGrp="1"/>
          </p:cNvSpPr>
          <p:nvPr>
            <p:ph type="sldNum" sz="quarter" idx="12"/>
          </p:nvPr>
        </p:nvSpPr>
        <p:spPr/>
        <p:txBody>
          <a:bodyPr/>
          <a:lstStyle/>
          <a:p>
            <a:fld id="{B1B03286-66D5-43FB-A277-D51ADAD32112}" type="slidenum">
              <a:rPr lang="en-AU" smtClean="0"/>
              <a:t>67</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374588" y="6197341"/>
            <a:ext cx="8259528"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eaLnBrk="0" fontAlgn="base" hangingPunct="0">
              <a:spcBef>
                <a:spcPct val="0"/>
              </a:spcBef>
              <a:spcAft>
                <a:spcPct val="0"/>
              </a:spcAft>
              <a:buSzPct val="100000"/>
              <a:tabLst>
                <a:tab pos="457200" algn="l"/>
                <a:tab pos="539750" algn="l"/>
              </a:tabLst>
            </a:pPr>
            <a:r>
              <a:rPr lang="en-AU" altLang="en-US" sz="1600" dirty="0" bmk="">
                <a:solidFill>
                  <a:schemeClr val="dk1"/>
                </a:solidFill>
              </a:rPr>
              <a:t>possess or use any Animal or any equipment, vehicle or other thing on the land for the purpose of carrying out an activity specified in above.</a:t>
            </a:r>
          </a:p>
        </p:txBody>
      </p:sp>
      <p:sp>
        <p:nvSpPr>
          <p:cNvPr id="7" name="Rectangle 6"/>
          <p:cNvSpPr/>
          <p:nvPr/>
        </p:nvSpPr>
        <p:spPr>
          <a:xfrm>
            <a:off x="342507" y="1508338"/>
            <a:ext cx="8275545"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base">
              <a:spcBef>
                <a:spcPct val="0"/>
              </a:spcBef>
              <a:spcAft>
                <a:spcPct val="0"/>
              </a:spcAft>
              <a:buSzPct val="100000"/>
              <a:tabLst>
                <a:tab pos="457200" algn="l"/>
                <a:tab pos="539750" algn="l"/>
              </a:tabLst>
            </a:pPr>
            <a:r>
              <a:rPr lang="en-AU" altLang="en-US" dirty="0" bmk="">
                <a:solidFill>
                  <a:schemeClr val="dk1"/>
                </a:solidFill>
              </a:rPr>
              <a:t>In clause 6 of the NRA the State recognises that Traditional Owners can carry out the “</a:t>
            </a:r>
            <a:r>
              <a:rPr lang="en-AU" altLang="en-US" b="1" dirty="0" bmk="">
                <a:solidFill>
                  <a:schemeClr val="dk1"/>
                </a:solidFill>
              </a:rPr>
              <a:t>Agreed Activities</a:t>
            </a:r>
            <a:r>
              <a:rPr lang="en-AU" altLang="en-US" dirty="0" bmk="">
                <a:solidFill>
                  <a:schemeClr val="dk1"/>
                </a:solidFill>
              </a:rPr>
              <a:t>”</a:t>
            </a:r>
            <a:endParaRPr lang="en-AU" altLang="en-US" b="1" dirty="0" bmk="">
              <a:solidFill>
                <a:schemeClr val="dk1"/>
              </a:solidFill>
            </a:endParaRPr>
          </a:p>
        </p:txBody>
      </p:sp>
      <p:sp>
        <p:nvSpPr>
          <p:cNvPr id="9" name="Rectangle 8"/>
          <p:cNvSpPr/>
          <p:nvPr/>
        </p:nvSpPr>
        <p:spPr>
          <a:xfrm>
            <a:off x="374588" y="2850861"/>
            <a:ext cx="3249477" cy="3385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eaLnBrk="0" fontAlgn="base" hangingPunct="0">
              <a:spcBef>
                <a:spcPct val="0"/>
              </a:spcBef>
              <a:spcAft>
                <a:spcPct val="0"/>
              </a:spcAft>
              <a:buSzPct val="100000"/>
              <a:tabLst>
                <a:tab pos="457200" algn="l"/>
                <a:tab pos="539750" algn="l"/>
              </a:tabLst>
            </a:pPr>
            <a:r>
              <a:rPr lang="en-AU" altLang="en-US" sz="1600" dirty="0" bmk="">
                <a:solidFill>
                  <a:schemeClr val="dk1"/>
                </a:solidFill>
              </a:rPr>
              <a:t>access, occupy and use the land; </a:t>
            </a:r>
          </a:p>
        </p:txBody>
      </p:sp>
      <p:sp>
        <p:nvSpPr>
          <p:cNvPr id="10" name="Rectangle 9"/>
          <p:cNvSpPr/>
          <p:nvPr/>
        </p:nvSpPr>
        <p:spPr>
          <a:xfrm>
            <a:off x="342507" y="4120371"/>
            <a:ext cx="8259528" cy="3385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eaLnBrk="0" fontAlgn="base" hangingPunct="0">
              <a:spcBef>
                <a:spcPct val="0"/>
              </a:spcBef>
              <a:spcAft>
                <a:spcPct val="0"/>
              </a:spcAft>
              <a:buSzPct val="100000"/>
              <a:tabLst>
                <a:tab pos="457200" algn="l"/>
                <a:tab pos="539750" algn="l"/>
              </a:tabLst>
            </a:pPr>
            <a:r>
              <a:rPr lang="en-AU" altLang="en-US" sz="1600" dirty="0" bmk="">
                <a:solidFill>
                  <a:schemeClr val="dk1"/>
                </a:solidFill>
              </a:rPr>
              <a:t>With respect to a Natural Resource:</a:t>
            </a:r>
          </a:p>
        </p:txBody>
      </p:sp>
      <p:sp>
        <p:nvSpPr>
          <p:cNvPr id="11" name="Rectangle 10"/>
          <p:cNvSpPr/>
          <p:nvPr/>
        </p:nvSpPr>
        <p:spPr>
          <a:xfrm>
            <a:off x="342507" y="3454260"/>
            <a:ext cx="3888425" cy="3385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eaLnBrk="0" fontAlgn="base" hangingPunct="0">
              <a:spcBef>
                <a:spcPct val="0"/>
              </a:spcBef>
              <a:spcAft>
                <a:spcPct val="0"/>
              </a:spcAft>
              <a:buSzPct val="100000"/>
              <a:tabLst>
                <a:tab pos="457200" algn="l"/>
                <a:tab pos="539750" algn="l"/>
              </a:tabLst>
            </a:pPr>
            <a:r>
              <a:rPr lang="en-AU" altLang="en-US" sz="1600" dirty="0" bmk="">
                <a:solidFill>
                  <a:prstClr val="black"/>
                </a:solidFill>
                <a:ea typeface="Times New Roman" pitchFamily="18" charset="0"/>
                <a:cs typeface="Arial" pitchFamily="34" charset="0"/>
              </a:rPr>
              <a:t>take or use Water from a waterway or bore;</a:t>
            </a:r>
            <a:endParaRPr lang="en-AU" altLang="en-US" sz="1050" dirty="0" bmk="">
              <a:solidFill>
                <a:prstClr val="black"/>
              </a:solidFill>
              <a:cs typeface="Arial" pitchFamily="34" charset="0"/>
            </a:endParaRPr>
          </a:p>
        </p:txBody>
      </p:sp>
      <p:sp>
        <p:nvSpPr>
          <p:cNvPr id="12" name="Rectangle 11"/>
          <p:cNvSpPr/>
          <p:nvPr/>
        </p:nvSpPr>
        <p:spPr>
          <a:xfrm>
            <a:off x="3978659" y="2850861"/>
            <a:ext cx="4639393" cy="3385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altLang="en-US" sz="1600" dirty="0" bmk="">
                <a:solidFill>
                  <a:prstClr val="black"/>
                </a:solidFill>
              </a:rPr>
              <a:t>enter, remain on and camp on the land</a:t>
            </a:r>
            <a:endParaRPr lang="en-AU" sz="1600" dirty="0"/>
          </a:p>
        </p:txBody>
      </p:sp>
      <p:sp>
        <p:nvSpPr>
          <p:cNvPr id="13" name="Rectangle 12"/>
          <p:cNvSpPr/>
          <p:nvPr/>
        </p:nvSpPr>
        <p:spPr>
          <a:xfrm>
            <a:off x="4385021" y="3315761"/>
            <a:ext cx="4217014" cy="61555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eaLnBrk="0" fontAlgn="base" hangingPunct="0">
              <a:spcBef>
                <a:spcPct val="0"/>
              </a:spcBef>
              <a:spcAft>
                <a:spcPct val="0"/>
              </a:spcAft>
              <a:buSzPct val="100000"/>
              <a:tabLst>
                <a:tab pos="457200" algn="l"/>
                <a:tab pos="539750" algn="l"/>
              </a:tabLst>
            </a:pPr>
            <a:r>
              <a:rPr lang="en-AU" altLang="en-US" sz="1600" dirty="0" bmk="">
                <a:solidFill>
                  <a:prstClr val="black"/>
                </a:solidFill>
              </a:rPr>
              <a:t>gather together to conduct cultural activities on the land</a:t>
            </a:r>
            <a:r>
              <a:rPr lang="en-AU" altLang="en-US" dirty="0" bmk="">
                <a:solidFill>
                  <a:prstClr val="black"/>
                </a:solidFill>
              </a:rPr>
              <a:t>;</a:t>
            </a:r>
          </a:p>
        </p:txBody>
      </p:sp>
      <p:sp>
        <p:nvSpPr>
          <p:cNvPr id="14" name="Rectangle 13"/>
          <p:cNvSpPr/>
          <p:nvPr/>
        </p:nvSpPr>
        <p:spPr>
          <a:xfrm>
            <a:off x="342507" y="2343030"/>
            <a:ext cx="8275545"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eaLnBrk="0" fontAlgn="base" hangingPunct="0">
              <a:spcBef>
                <a:spcPct val="0"/>
              </a:spcBef>
              <a:spcAft>
                <a:spcPct val="0"/>
              </a:spcAft>
              <a:buSzPct val="100000"/>
              <a:tabLst>
                <a:tab pos="457200" algn="l"/>
                <a:tab pos="539750" algn="l"/>
              </a:tabLst>
            </a:pPr>
            <a:r>
              <a:rPr lang="en-AU" altLang="en-US" sz="1600" b="1" dirty="0" bmk="">
                <a:solidFill>
                  <a:schemeClr val="dk1"/>
                </a:solidFill>
              </a:rPr>
              <a:t>What are the Agreed Activities?</a:t>
            </a:r>
          </a:p>
        </p:txBody>
      </p:sp>
      <p:sp>
        <p:nvSpPr>
          <p:cNvPr id="4" name="Rectangle 3"/>
          <p:cNvSpPr/>
          <p:nvPr/>
        </p:nvSpPr>
        <p:spPr>
          <a:xfrm>
            <a:off x="1338064" y="5587947"/>
            <a:ext cx="7296051"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lvl="1" indent="-285750" eaLnBrk="0" fontAlgn="base" hangingPunct="0">
              <a:spcBef>
                <a:spcPct val="0"/>
              </a:spcBef>
              <a:spcAft>
                <a:spcPct val="0"/>
              </a:spcAft>
              <a:buSzPct val="100000"/>
              <a:buFont typeface="Arial" panose="020B0604020202020204" pitchFamily="34" charset="0"/>
              <a:buChar char="•"/>
              <a:tabLst>
                <a:tab pos="457200" algn="l"/>
                <a:tab pos="539750" algn="l"/>
              </a:tabLst>
            </a:pPr>
            <a:r>
              <a:rPr lang="en-AU" altLang="en-US" sz="1600" dirty="0" bmk="">
                <a:solidFill>
                  <a:schemeClr val="dk1"/>
                </a:solidFill>
              </a:rPr>
              <a:t>any other similar activity in relation to the Natural Resource;</a:t>
            </a:r>
          </a:p>
        </p:txBody>
      </p:sp>
      <p:sp>
        <p:nvSpPr>
          <p:cNvPr id="15" name="Rectangle 14"/>
          <p:cNvSpPr/>
          <p:nvPr/>
        </p:nvSpPr>
        <p:spPr>
          <a:xfrm>
            <a:off x="1346976" y="4510729"/>
            <a:ext cx="7271076"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lvl="1" indent="-285750" eaLnBrk="0" fontAlgn="base" hangingPunct="0">
              <a:spcBef>
                <a:spcPct val="0"/>
              </a:spcBef>
              <a:spcAft>
                <a:spcPct val="0"/>
              </a:spcAft>
              <a:buSzPct val="100000"/>
              <a:buFont typeface="Arial" panose="020B0604020202020204" pitchFamily="34" charset="0"/>
              <a:buChar char="•"/>
              <a:tabLst>
                <a:tab pos="457200" algn="l"/>
                <a:tab pos="539750" algn="l"/>
              </a:tabLst>
            </a:pPr>
            <a:r>
              <a:rPr lang="en-AU" altLang="en-US" sz="1600" dirty="0" bmk="">
                <a:solidFill>
                  <a:prstClr val="black"/>
                </a:solidFill>
              </a:rPr>
              <a:t>access, hunt, take, use or interfere with the Natural Resource; or</a:t>
            </a:r>
          </a:p>
        </p:txBody>
      </p:sp>
      <p:sp>
        <p:nvSpPr>
          <p:cNvPr id="16" name="Rectangle 15"/>
          <p:cNvSpPr/>
          <p:nvPr/>
        </p:nvSpPr>
        <p:spPr>
          <a:xfrm>
            <a:off x="1339923" y="4849283"/>
            <a:ext cx="7262112"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lvl="1" indent="-285750" eaLnBrk="0" fontAlgn="base" hangingPunct="0">
              <a:spcBef>
                <a:spcPct val="0"/>
              </a:spcBef>
              <a:spcAft>
                <a:spcPct val="0"/>
              </a:spcAft>
              <a:buSzPct val="100000"/>
              <a:buFont typeface="Arial" panose="020B0604020202020204" pitchFamily="34" charset="0"/>
              <a:buChar char="•"/>
              <a:tabLst>
                <a:tab pos="457200" algn="l"/>
                <a:tab pos="539750" algn="l"/>
              </a:tabLst>
            </a:pPr>
            <a:r>
              <a:rPr lang="en-AU" altLang="en-US" sz="1600" dirty="0" bmk="">
                <a:solidFill>
                  <a:prstClr val="black"/>
                </a:solidFill>
              </a:rPr>
              <a:t>cut, dig up or remove the Natural Resource; or</a:t>
            </a:r>
          </a:p>
        </p:txBody>
      </p:sp>
      <p:sp>
        <p:nvSpPr>
          <p:cNvPr id="17" name="Rectangle 16"/>
          <p:cNvSpPr/>
          <p:nvPr/>
        </p:nvSpPr>
        <p:spPr>
          <a:xfrm>
            <a:off x="1329020" y="5207356"/>
            <a:ext cx="7273015"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lvl="1" indent="-285750" eaLnBrk="0" fontAlgn="base" hangingPunct="0">
              <a:spcBef>
                <a:spcPct val="0"/>
              </a:spcBef>
              <a:spcAft>
                <a:spcPct val="0"/>
              </a:spcAft>
              <a:buSzPct val="100000"/>
              <a:buFont typeface="Arial" panose="020B0604020202020204" pitchFamily="34" charset="0"/>
              <a:buChar char="•"/>
              <a:tabLst>
                <a:tab pos="457200" algn="l"/>
                <a:tab pos="539750" algn="l"/>
              </a:tabLst>
            </a:pPr>
            <a:r>
              <a:rPr lang="en-AU" altLang="en-US" sz="1600" dirty="0" bmk="">
                <a:solidFill>
                  <a:prstClr val="black"/>
                </a:solidFill>
              </a:rPr>
              <a:t>sell or give away any of the Natural Resource; or</a:t>
            </a:r>
          </a:p>
        </p:txBody>
      </p:sp>
    </p:spTree>
    <p:extLst>
      <p:ext uri="{BB962C8B-B14F-4D97-AF65-F5344CB8AC3E}">
        <p14:creationId xmlns:p14="http://schemas.microsoft.com/office/powerpoint/2010/main" val="199074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1000" fill="hold"/>
                                        <p:tgtEl>
                                          <p:spTgt spid="1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1000"/>
                                        <p:tgtEl>
                                          <p:spTgt spid="4"/>
                                        </p:tgtEl>
                                      </p:cBhvr>
                                    </p:animEffect>
                                    <p:anim calcmode="lin" valueType="num">
                                      <p:cBhvr>
                                        <p:cTn id="72" dur="1000" fill="hold"/>
                                        <p:tgtEl>
                                          <p:spTgt spid="4"/>
                                        </p:tgtEl>
                                        <p:attrNameLst>
                                          <p:attrName>ppt_x</p:attrName>
                                        </p:attrNameLst>
                                      </p:cBhvr>
                                      <p:tavLst>
                                        <p:tav tm="0">
                                          <p:val>
                                            <p:strVal val="#ppt_x"/>
                                          </p:val>
                                        </p:tav>
                                        <p:tav tm="100000">
                                          <p:val>
                                            <p:strVal val="#ppt_x"/>
                                          </p:val>
                                        </p:tav>
                                      </p:tavLst>
                                    </p:anim>
                                    <p:anim calcmode="lin" valueType="num">
                                      <p:cBhvr>
                                        <p:cTn id="7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1000"/>
                                        <p:tgtEl>
                                          <p:spTgt spid="6"/>
                                        </p:tgtEl>
                                      </p:cBhvr>
                                    </p:animEffect>
                                    <p:anim calcmode="lin" valueType="num">
                                      <p:cBhvr>
                                        <p:cTn id="79" dur="1000" fill="hold"/>
                                        <p:tgtEl>
                                          <p:spTgt spid="6"/>
                                        </p:tgtEl>
                                        <p:attrNameLst>
                                          <p:attrName>ppt_x</p:attrName>
                                        </p:attrNameLst>
                                      </p:cBhvr>
                                      <p:tavLst>
                                        <p:tav tm="0">
                                          <p:val>
                                            <p:strVal val="#ppt_x"/>
                                          </p:val>
                                        </p:tav>
                                        <p:tav tm="100000">
                                          <p:val>
                                            <p:strVal val="#ppt_x"/>
                                          </p:val>
                                        </p:tav>
                                      </p:tavLst>
                                    </p:anim>
                                    <p:anim calcmode="lin" valueType="num">
                                      <p:cBhvr>
                                        <p:cTn id="8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P spid="4" grpId="0" animBg="1"/>
      <p:bldP spid="15" grpId="0" animBg="1"/>
      <p:bldP spid="16" grpId="0" animBg="1"/>
      <p:bldP spid="1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lstStyle/>
          <a:p>
            <a:pPr algn="ctr"/>
            <a:r>
              <a:rPr lang="en-AU" dirty="0">
                <a:solidFill>
                  <a:schemeClr val="bg1"/>
                </a:solidFill>
              </a:rPr>
              <a:t>NRA: Agreed Activities</a:t>
            </a:r>
          </a:p>
        </p:txBody>
      </p:sp>
      <p:sp>
        <p:nvSpPr>
          <p:cNvPr id="5" name="Slide Number Placeholder 4"/>
          <p:cNvSpPr>
            <a:spLocks noGrp="1"/>
          </p:cNvSpPr>
          <p:nvPr>
            <p:ph type="sldNum" sz="quarter" idx="12"/>
          </p:nvPr>
        </p:nvSpPr>
        <p:spPr/>
        <p:txBody>
          <a:bodyPr/>
          <a:lstStyle/>
          <a:p>
            <a:fld id="{B1B03286-66D5-43FB-A277-D51ADAD32112}" type="slidenum">
              <a:rPr lang="en-AU" smtClean="0"/>
              <a:t>68</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42507" y="1508338"/>
            <a:ext cx="827554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lvl="1" fontAlgn="base">
              <a:spcBef>
                <a:spcPct val="0"/>
              </a:spcBef>
              <a:spcAft>
                <a:spcPct val="0"/>
              </a:spcAft>
              <a:buSzPct val="100000"/>
              <a:tabLst>
                <a:tab pos="457200" algn="l"/>
                <a:tab pos="539750" algn="l"/>
              </a:tabLst>
            </a:pPr>
            <a:r>
              <a:rPr lang="en-AU" dirty="0"/>
              <a:t>For the purpose of carrying out an “Agreed Activity” a Natural Resource may be: </a:t>
            </a:r>
          </a:p>
        </p:txBody>
      </p:sp>
      <p:sp>
        <p:nvSpPr>
          <p:cNvPr id="4" name="Rectangle 3"/>
          <p:cNvSpPr/>
          <p:nvPr/>
        </p:nvSpPr>
        <p:spPr>
          <a:xfrm>
            <a:off x="342506" y="2204864"/>
            <a:ext cx="8275545" cy="230832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1200150" lvl="2" indent="-285750">
              <a:buFont typeface="Arial" panose="020B0604020202020204" pitchFamily="34" charset="0"/>
              <a:buChar char="•"/>
            </a:pPr>
            <a:r>
              <a:rPr lang="en-AU" dirty="0"/>
              <a:t>approached, damaged, destroyed, fished, killed, injured, obstructed, released or otherwise interfered with; or</a:t>
            </a:r>
          </a:p>
          <a:p>
            <a:pPr marL="1200150" lvl="2" indent="-285750">
              <a:buFont typeface="Arial" panose="020B0604020202020204" pitchFamily="34" charset="0"/>
              <a:buChar char="•"/>
            </a:pPr>
            <a:endParaRPr lang="en-AU" dirty="0"/>
          </a:p>
          <a:p>
            <a:pPr marL="1200150" lvl="2" indent="-285750">
              <a:buFont typeface="Arial" panose="020B0604020202020204" pitchFamily="34" charset="0"/>
              <a:buChar char="•"/>
            </a:pPr>
            <a:r>
              <a:rPr lang="en-AU" dirty="0"/>
              <a:t>possessed, kept, moved or processed; or</a:t>
            </a:r>
          </a:p>
          <a:p>
            <a:pPr marL="1200150" lvl="2" indent="-285750">
              <a:buFont typeface="Arial" panose="020B0604020202020204" pitchFamily="34" charset="0"/>
              <a:buChar char="•"/>
            </a:pPr>
            <a:endParaRPr lang="en-AU" dirty="0"/>
          </a:p>
          <a:p>
            <a:pPr marL="1200150" lvl="2" indent="-285750">
              <a:buFont typeface="Arial" panose="020B0604020202020204" pitchFamily="34" charset="0"/>
              <a:buChar char="•"/>
            </a:pPr>
            <a:r>
              <a:rPr lang="en-AU" dirty="0"/>
              <a:t>felled, ringbarked or </a:t>
            </a:r>
            <a:r>
              <a:rPr lang="en-AU" dirty="0" err="1"/>
              <a:t>sapringed</a:t>
            </a:r>
            <a:r>
              <a:rPr lang="en-AU" dirty="0"/>
              <a:t>; or</a:t>
            </a:r>
          </a:p>
          <a:p>
            <a:pPr marL="1200150" lvl="2" indent="-285750">
              <a:buFont typeface="Arial" panose="020B0604020202020204" pitchFamily="34" charset="0"/>
              <a:buChar char="•"/>
            </a:pPr>
            <a:endParaRPr lang="en-AU" dirty="0"/>
          </a:p>
          <a:p>
            <a:pPr marL="1200150" lvl="2" indent="-285750">
              <a:buFont typeface="Arial" panose="020B0604020202020204" pitchFamily="34" charset="0"/>
              <a:buChar char="•"/>
            </a:pPr>
            <a:r>
              <a:rPr lang="en-AU" dirty="0"/>
              <a:t>otherwise similarly dealt with.</a:t>
            </a:r>
          </a:p>
        </p:txBody>
      </p:sp>
      <p:sp>
        <p:nvSpPr>
          <p:cNvPr id="14" name="Rectangle 13"/>
          <p:cNvSpPr/>
          <p:nvPr/>
        </p:nvSpPr>
        <p:spPr>
          <a:xfrm>
            <a:off x="342507" y="4807763"/>
            <a:ext cx="827554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1"/>
            <a:r>
              <a:rPr lang="en-AU" dirty="0">
                <a:solidFill>
                  <a:prstClr val="black"/>
                </a:solidFill>
              </a:rPr>
              <a:t>The State agrees that a Member is exempt from any payment, royalty or fee otherwise payable for the carrying out of an Agreed Activity, including any permit, application or other fees.</a:t>
            </a:r>
          </a:p>
        </p:txBody>
      </p:sp>
      <p:pic>
        <p:nvPicPr>
          <p:cNvPr id="9" name="Picture 8">
            <a:extLst>
              <a:ext uri="{FF2B5EF4-FFF2-40B4-BE49-F238E27FC236}">
                <a16:creationId xmlns:a16="http://schemas.microsoft.com/office/drawing/2014/main" id="{7C5C5E4D-DAE6-484B-A442-0559C4BD096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415104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1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lstStyle/>
          <a:p>
            <a:pPr algn="ctr"/>
            <a:r>
              <a:rPr lang="en-AU" dirty="0">
                <a:solidFill>
                  <a:schemeClr val="bg1"/>
                </a:solidFill>
              </a:rPr>
              <a:t>NRA: CONDITIONS FOR </a:t>
            </a:r>
            <a:br>
              <a:rPr lang="en-AU" dirty="0">
                <a:solidFill>
                  <a:schemeClr val="bg1"/>
                </a:solidFill>
              </a:rPr>
            </a:br>
            <a:r>
              <a:rPr lang="en-AU" dirty="0">
                <a:solidFill>
                  <a:schemeClr val="bg1"/>
                </a:solidFill>
              </a:rPr>
              <a:t>PUBLIC &amp; PRIVATE LAND</a:t>
            </a:r>
          </a:p>
        </p:txBody>
      </p:sp>
      <p:sp>
        <p:nvSpPr>
          <p:cNvPr id="5" name="Slide Number Placeholder 4"/>
          <p:cNvSpPr>
            <a:spLocks noGrp="1"/>
          </p:cNvSpPr>
          <p:nvPr>
            <p:ph type="sldNum" sz="quarter" idx="12"/>
          </p:nvPr>
        </p:nvSpPr>
        <p:spPr/>
        <p:txBody>
          <a:bodyPr/>
          <a:lstStyle/>
          <a:p>
            <a:fld id="{B1B03286-66D5-43FB-A277-D51ADAD32112}" type="slidenum">
              <a:rPr lang="en-AU" smtClean="0"/>
              <a:t>69</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1"/>
          <p:cNvSpPr>
            <a:spLocks noChangeArrowheads="1"/>
          </p:cNvSpPr>
          <p:nvPr/>
        </p:nvSpPr>
        <p:spPr bwMode="auto">
          <a:xfrm>
            <a:off x="0" y="97795"/>
            <a:ext cx="80182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 pos="53975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53975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53975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53975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53975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53975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53975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53975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539750" algn="l"/>
              </a:tabLst>
              <a:defRPr>
                <a:solidFill>
                  <a:schemeClr val="tx1"/>
                </a:solidFill>
                <a:latin typeface="Arial" pitchFamily="34" charset="0"/>
                <a:cs typeface="Arial" pitchFamily="34" charset="0"/>
              </a:defRPr>
            </a:lvl9pPr>
          </a:lstStyle>
          <a:p>
            <a:pPr marL="457200" marR="0" lvl="1" indent="0" algn="l" defTabSz="914400" rtl="0" eaLnBrk="1" fontAlgn="base" latinLnBrk="0" hangingPunct="1">
              <a:lnSpc>
                <a:spcPct val="100000"/>
              </a:lnSpc>
              <a:spcBef>
                <a:spcPct val="0"/>
              </a:spcBef>
              <a:spcAft>
                <a:spcPct val="0"/>
              </a:spcAft>
              <a:buClrTx/>
              <a:buSzPct val="100000"/>
              <a:buFontTx/>
              <a:buAutoNum type="arabicPeriod"/>
              <a:tabLst>
                <a:tab pos="457200" algn="l"/>
                <a:tab pos="539750" algn="l"/>
              </a:tabLst>
            </a:pPr>
            <a:r>
              <a:rPr kumimoji="0" lang="en-AU" alt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AU"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p:nvPr/>
        </p:nvSpPr>
        <p:spPr>
          <a:xfrm>
            <a:off x="2195736" y="3000164"/>
            <a:ext cx="4674323"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base">
              <a:spcBef>
                <a:spcPct val="0"/>
              </a:spcBef>
              <a:spcAft>
                <a:spcPct val="0"/>
              </a:spcAft>
              <a:buSzPct val="100000"/>
              <a:tabLst>
                <a:tab pos="457200" algn="l"/>
                <a:tab pos="539750" algn="l"/>
              </a:tabLst>
            </a:pPr>
            <a:r>
              <a:rPr lang="en-AU" altLang="en-US" b="1" dirty="0" bmk="">
                <a:solidFill>
                  <a:schemeClr val="dk1"/>
                </a:solidFill>
              </a:rPr>
              <a:t>Public Land Conditions</a:t>
            </a:r>
          </a:p>
        </p:txBody>
      </p:sp>
      <p:pic>
        <p:nvPicPr>
          <p:cNvPr id="9" name="Picture 8">
            <a:extLst>
              <a:ext uri="{FF2B5EF4-FFF2-40B4-BE49-F238E27FC236}">
                <a16:creationId xmlns:a16="http://schemas.microsoft.com/office/drawing/2014/main" id="{7B7CC01A-721C-42A1-81F9-3E5A3D9C720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2937776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AU" dirty="0">
                <a:solidFill>
                  <a:schemeClr val="bg1"/>
                </a:solidFill>
              </a:rPr>
              <a:t>Background and purpose</a:t>
            </a:r>
          </a:p>
        </p:txBody>
      </p:sp>
      <p:sp>
        <p:nvSpPr>
          <p:cNvPr id="4" name="Date Placeholder 3"/>
          <p:cNvSpPr>
            <a:spLocks noGrp="1"/>
          </p:cNvSpPr>
          <p:nvPr>
            <p:ph type="dt" sz="half" idx="10"/>
          </p:nvPr>
        </p:nvSpPr>
        <p:spPr/>
        <p:txBody>
          <a:bodyPr/>
          <a:lstStyle/>
          <a:p>
            <a:r>
              <a:rPr lang="en-AU" dirty="0"/>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7</a:t>
            </a:fld>
            <a:endParaRPr lang="en-AU" dirty="0"/>
          </a:p>
        </p:txBody>
      </p:sp>
      <p:sp>
        <p:nvSpPr>
          <p:cNvPr id="6" name="Rectangle 5"/>
          <p:cNvSpPr/>
          <p:nvPr/>
        </p:nvSpPr>
        <p:spPr>
          <a:xfrm>
            <a:off x="431540" y="1599885"/>
            <a:ext cx="8280920"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AU" dirty="0"/>
              <a:t>The Template Review Committee (</a:t>
            </a:r>
            <a:r>
              <a:rPr lang="en-AU" b="1" dirty="0"/>
              <a:t>the TRC</a:t>
            </a:r>
            <a:r>
              <a:rPr lang="en-AU" dirty="0"/>
              <a:t>) first met on </a:t>
            </a:r>
            <a:r>
              <a:rPr lang="en-AU" b="1" dirty="0"/>
              <a:t>2 and 3 July 2018</a:t>
            </a:r>
            <a:r>
              <a:rPr lang="en-AU" dirty="0"/>
              <a:t>, for a workshop that went through the LUAA and NRA in detail.  </a:t>
            </a:r>
          </a:p>
        </p:txBody>
      </p:sp>
      <p:sp>
        <p:nvSpPr>
          <p:cNvPr id="14" name="Rectangle 13"/>
          <p:cNvSpPr/>
          <p:nvPr/>
        </p:nvSpPr>
        <p:spPr>
          <a:xfrm>
            <a:off x="467543" y="3227280"/>
            <a:ext cx="8287417"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AU" dirty="0"/>
              <a:t>These were put into a report and sent to the State on </a:t>
            </a:r>
            <a:r>
              <a:rPr lang="en-AU" b="1" dirty="0"/>
              <a:t>9 July 2018</a:t>
            </a:r>
            <a:r>
              <a:rPr lang="en-AU" dirty="0"/>
              <a:t>. </a:t>
            </a:r>
          </a:p>
        </p:txBody>
      </p:sp>
      <p:sp>
        <p:nvSpPr>
          <p:cNvPr id="7" name="Rectangle 6"/>
          <p:cNvSpPr/>
          <p:nvPr/>
        </p:nvSpPr>
        <p:spPr>
          <a:xfrm>
            <a:off x="6012160" y="6021288"/>
            <a:ext cx="273630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474041" y="2450512"/>
            <a:ext cx="8280920"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AU" dirty="0"/>
              <a:t>From this workshop we developed a number of changes that Traditional Owners sought to the Templates. </a:t>
            </a:r>
          </a:p>
        </p:txBody>
      </p:sp>
      <p:sp>
        <p:nvSpPr>
          <p:cNvPr id="18" name="Rectangle 17"/>
          <p:cNvSpPr/>
          <p:nvPr/>
        </p:nvSpPr>
        <p:spPr>
          <a:xfrm>
            <a:off x="474041" y="3783974"/>
            <a:ext cx="8287417" cy="17543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AU" dirty="0"/>
              <a:t>The TRC then met with the State on </a:t>
            </a:r>
            <a:r>
              <a:rPr lang="en-AU" b="1" dirty="0"/>
              <a:t>23 July 2018 </a:t>
            </a:r>
            <a:r>
              <a:rPr lang="en-AU" dirty="0"/>
              <a:t>to further talk through the proposed changes. The State noted: </a:t>
            </a:r>
          </a:p>
          <a:p>
            <a:endParaRPr lang="en-AU" dirty="0"/>
          </a:p>
          <a:p>
            <a:pPr marL="742950" lvl="1" indent="-285750">
              <a:buFont typeface="Arial" panose="020B0604020202020204" pitchFamily="34" charset="0"/>
              <a:buChar char="•"/>
            </a:pPr>
            <a:r>
              <a:rPr lang="en-AU" dirty="0"/>
              <a:t>Many of the changes would require change to legislation; and </a:t>
            </a:r>
          </a:p>
          <a:p>
            <a:pPr marL="742950" lvl="1" indent="-285750">
              <a:buFont typeface="Arial" panose="020B0604020202020204" pitchFamily="34" charset="0"/>
              <a:buChar char="•"/>
            </a:pPr>
            <a:r>
              <a:rPr lang="en-AU" dirty="0"/>
              <a:t>Accordingly, they could be referred to another formal review: the </a:t>
            </a:r>
            <a:r>
              <a:rPr lang="en-AU" b="1" dirty="0"/>
              <a:t>1</a:t>
            </a:r>
            <a:r>
              <a:rPr lang="en-AU" b="1" baseline="30000" dirty="0"/>
              <a:t>st</a:t>
            </a:r>
            <a:r>
              <a:rPr lang="en-AU" b="1" dirty="0"/>
              <a:t> Principles Review.</a:t>
            </a:r>
          </a:p>
        </p:txBody>
      </p:sp>
      <p:sp>
        <p:nvSpPr>
          <p:cNvPr id="19" name="Rectangle 18"/>
          <p:cNvSpPr/>
          <p:nvPr/>
        </p:nvSpPr>
        <p:spPr>
          <a:xfrm>
            <a:off x="474041" y="5725662"/>
            <a:ext cx="8336414"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AU" dirty="0"/>
              <a:t>The State confirmed this position in a letter dated </a:t>
            </a:r>
            <a:r>
              <a:rPr lang="en-AU" b="1" dirty="0"/>
              <a:t>1 August 2018</a:t>
            </a:r>
            <a:r>
              <a:rPr lang="en-AU" dirty="0"/>
              <a:t>.</a:t>
            </a:r>
          </a:p>
          <a:p>
            <a:pPr lvl="1"/>
            <a:r>
              <a:rPr lang="en-AU" b="1" dirty="0"/>
              <a:t> </a:t>
            </a:r>
          </a:p>
        </p:txBody>
      </p:sp>
      <p:pic>
        <p:nvPicPr>
          <p:cNvPr id="12" name="Picture 11">
            <a:extLst>
              <a:ext uri="{FF2B5EF4-FFF2-40B4-BE49-F238E27FC236}">
                <a16:creationId xmlns:a16="http://schemas.microsoft.com/office/drawing/2014/main" id="{BDE03EF5-6B5F-4EF4-BFAD-A5759853C55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322005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1" grpId="0" animBg="1"/>
      <p:bldP spid="18" grpId="0" animBg="1"/>
      <p:bldP spid="1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lstStyle/>
          <a:p>
            <a:pPr algn="ctr"/>
            <a:r>
              <a:rPr lang="en-AU" dirty="0">
                <a:solidFill>
                  <a:schemeClr val="bg1"/>
                </a:solidFill>
              </a:rPr>
              <a:t>PUBLIC LAND CONDITIONS</a:t>
            </a:r>
          </a:p>
        </p:txBody>
      </p:sp>
      <p:sp>
        <p:nvSpPr>
          <p:cNvPr id="5" name="Slide Number Placeholder 4"/>
          <p:cNvSpPr>
            <a:spLocks noGrp="1"/>
          </p:cNvSpPr>
          <p:nvPr>
            <p:ph type="sldNum" sz="quarter" idx="12"/>
          </p:nvPr>
        </p:nvSpPr>
        <p:spPr/>
        <p:txBody>
          <a:bodyPr/>
          <a:lstStyle/>
          <a:p>
            <a:fld id="{B1B03286-66D5-43FB-A277-D51ADAD32112}" type="slidenum">
              <a:rPr lang="en-AU" smtClean="0"/>
              <a:t>70</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42507" y="1508338"/>
            <a:ext cx="827554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base">
              <a:spcBef>
                <a:spcPct val="0"/>
              </a:spcBef>
              <a:spcAft>
                <a:spcPct val="0"/>
              </a:spcAft>
              <a:buSzPct val="100000"/>
              <a:tabLst>
                <a:tab pos="457200" algn="l"/>
                <a:tab pos="539750" algn="l"/>
              </a:tabLst>
            </a:pPr>
            <a:r>
              <a:rPr lang="en-AU" altLang="en-US" dirty="0" bmk="">
                <a:solidFill>
                  <a:schemeClr val="dk1"/>
                </a:solidFill>
              </a:rPr>
              <a:t>The Public Land Conditions are contained in Schedule 1, and deal with the following:</a:t>
            </a:r>
          </a:p>
        </p:txBody>
      </p:sp>
      <p:sp>
        <p:nvSpPr>
          <p:cNvPr id="9" name="Rectangle 8"/>
          <p:cNvSpPr/>
          <p:nvPr/>
        </p:nvSpPr>
        <p:spPr>
          <a:xfrm>
            <a:off x="4244326" y="2154922"/>
            <a:ext cx="4373726"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AU" b="1" dirty="0"/>
              <a:t>Agreed Activities for Traditional Purposes</a:t>
            </a:r>
            <a:endParaRPr lang="en-AU" dirty="0"/>
          </a:p>
        </p:txBody>
      </p:sp>
      <p:sp>
        <p:nvSpPr>
          <p:cNvPr id="10" name="Rectangle 9"/>
          <p:cNvSpPr/>
          <p:nvPr/>
        </p:nvSpPr>
        <p:spPr>
          <a:xfrm>
            <a:off x="4244326" y="2731808"/>
            <a:ext cx="4433608"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AU" b="1" dirty="0"/>
              <a:t>Agreed Activities for Commercial Purposes</a:t>
            </a:r>
            <a:endParaRPr lang="en-AU" dirty="0"/>
          </a:p>
        </p:txBody>
      </p:sp>
      <p:sp>
        <p:nvSpPr>
          <p:cNvPr id="11" name="Rectangle 10"/>
          <p:cNvSpPr/>
          <p:nvPr/>
        </p:nvSpPr>
        <p:spPr>
          <a:xfrm>
            <a:off x="4244325" y="3344483"/>
            <a:ext cx="4421017"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AU" b="1" dirty="0"/>
              <a:t>General Conditions</a:t>
            </a:r>
            <a:endParaRPr lang="en-AU" dirty="0"/>
          </a:p>
        </p:txBody>
      </p:sp>
      <p:sp>
        <p:nvSpPr>
          <p:cNvPr id="12" name="Rectangle 11"/>
          <p:cNvSpPr/>
          <p:nvPr/>
        </p:nvSpPr>
        <p:spPr>
          <a:xfrm>
            <a:off x="4244325" y="3891584"/>
            <a:ext cx="4443521"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AU" b="1" dirty="0"/>
              <a:t>Conditions with respect to Vegetation</a:t>
            </a:r>
            <a:endParaRPr lang="en-AU" dirty="0"/>
          </a:p>
        </p:txBody>
      </p:sp>
      <p:sp>
        <p:nvSpPr>
          <p:cNvPr id="13" name="Rectangle 12"/>
          <p:cNvSpPr/>
          <p:nvPr/>
        </p:nvSpPr>
        <p:spPr>
          <a:xfrm>
            <a:off x="4244325" y="4384737"/>
            <a:ext cx="4443521"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eaLnBrk="0" fontAlgn="base" hangingPunct="0">
              <a:spcBef>
                <a:spcPct val="0"/>
              </a:spcBef>
              <a:spcAft>
                <a:spcPct val="0"/>
              </a:spcAft>
              <a:buSzPct val="100000"/>
              <a:tabLst>
                <a:tab pos="457200" algn="l"/>
                <a:tab pos="539750" algn="l"/>
              </a:tabLst>
            </a:pPr>
            <a:r>
              <a:rPr lang="en-AU" b="1" dirty="0"/>
              <a:t>Conditions with respect to Animals</a:t>
            </a:r>
            <a:endParaRPr lang="en-AU" dirty="0"/>
          </a:p>
        </p:txBody>
      </p:sp>
      <p:sp>
        <p:nvSpPr>
          <p:cNvPr id="14" name="Rectangle 13"/>
          <p:cNvSpPr/>
          <p:nvPr/>
        </p:nvSpPr>
        <p:spPr>
          <a:xfrm>
            <a:off x="4244325" y="4917564"/>
            <a:ext cx="4443521"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AU" b="1" dirty="0"/>
              <a:t>Camping</a:t>
            </a:r>
            <a:endParaRPr lang="en-AU" dirty="0"/>
          </a:p>
        </p:txBody>
      </p:sp>
      <p:sp>
        <p:nvSpPr>
          <p:cNvPr id="18" name="Rectangle 17"/>
          <p:cNvSpPr/>
          <p:nvPr/>
        </p:nvSpPr>
        <p:spPr>
          <a:xfrm>
            <a:off x="3275856" y="2185700"/>
            <a:ext cx="792088"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lvl="1" eaLnBrk="0" fontAlgn="base" hangingPunct="0">
              <a:spcBef>
                <a:spcPct val="0"/>
              </a:spcBef>
              <a:spcAft>
                <a:spcPct val="0"/>
              </a:spcAft>
              <a:buSzPct val="100000"/>
              <a:tabLst>
                <a:tab pos="457200" algn="l"/>
                <a:tab pos="539750" algn="l"/>
              </a:tabLst>
            </a:pPr>
            <a:r>
              <a:rPr lang="en-AU" altLang="en-US" sz="1600" dirty="0" bmk="">
                <a:solidFill>
                  <a:schemeClr val="dk1"/>
                </a:solidFill>
              </a:rPr>
              <a:t>Item 3</a:t>
            </a:r>
          </a:p>
        </p:txBody>
      </p:sp>
      <p:sp>
        <p:nvSpPr>
          <p:cNvPr id="20" name="Rectangle 19"/>
          <p:cNvSpPr/>
          <p:nvPr/>
        </p:nvSpPr>
        <p:spPr>
          <a:xfrm>
            <a:off x="3298026" y="2769446"/>
            <a:ext cx="792088"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lvl="1" eaLnBrk="0" fontAlgn="base" hangingPunct="0">
              <a:spcBef>
                <a:spcPct val="0"/>
              </a:spcBef>
              <a:spcAft>
                <a:spcPct val="0"/>
              </a:spcAft>
              <a:buSzPct val="100000"/>
              <a:tabLst>
                <a:tab pos="457200" algn="l"/>
                <a:tab pos="539750" algn="l"/>
              </a:tabLst>
            </a:pPr>
            <a:r>
              <a:rPr lang="en-AU" altLang="en-US" sz="1600" dirty="0" bmk="">
                <a:solidFill>
                  <a:schemeClr val="dk1"/>
                </a:solidFill>
              </a:rPr>
              <a:t>Item 4</a:t>
            </a:r>
          </a:p>
        </p:txBody>
      </p:sp>
      <p:sp>
        <p:nvSpPr>
          <p:cNvPr id="22" name="Rectangle 21"/>
          <p:cNvSpPr/>
          <p:nvPr/>
        </p:nvSpPr>
        <p:spPr>
          <a:xfrm>
            <a:off x="3316501" y="3375261"/>
            <a:ext cx="792088"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lvl="1" eaLnBrk="0" fontAlgn="base" hangingPunct="0">
              <a:spcBef>
                <a:spcPct val="0"/>
              </a:spcBef>
              <a:spcAft>
                <a:spcPct val="0"/>
              </a:spcAft>
              <a:buSzPct val="100000"/>
              <a:tabLst>
                <a:tab pos="457200" algn="l"/>
                <a:tab pos="539750" algn="l"/>
              </a:tabLst>
            </a:pPr>
            <a:r>
              <a:rPr lang="en-AU" altLang="en-US" sz="1600" dirty="0" bmk="">
                <a:solidFill>
                  <a:schemeClr val="dk1"/>
                </a:solidFill>
              </a:rPr>
              <a:t>Item 5</a:t>
            </a:r>
          </a:p>
        </p:txBody>
      </p:sp>
      <p:sp>
        <p:nvSpPr>
          <p:cNvPr id="23" name="Rectangle 22"/>
          <p:cNvSpPr/>
          <p:nvPr/>
        </p:nvSpPr>
        <p:spPr>
          <a:xfrm>
            <a:off x="3315707" y="3863906"/>
            <a:ext cx="792088"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lvl="1" eaLnBrk="0" fontAlgn="base" hangingPunct="0">
              <a:spcBef>
                <a:spcPct val="0"/>
              </a:spcBef>
              <a:spcAft>
                <a:spcPct val="0"/>
              </a:spcAft>
              <a:buSzPct val="100000"/>
              <a:tabLst>
                <a:tab pos="457200" algn="l"/>
                <a:tab pos="539750" algn="l"/>
              </a:tabLst>
            </a:pPr>
            <a:r>
              <a:rPr lang="en-AU" altLang="en-US" sz="1600" dirty="0" bmk="">
                <a:solidFill>
                  <a:schemeClr val="dk1"/>
                </a:solidFill>
              </a:rPr>
              <a:t>Item 6</a:t>
            </a:r>
          </a:p>
        </p:txBody>
      </p:sp>
      <p:sp>
        <p:nvSpPr>
          <p:cNvPr id="24" name="Rectangle 23"/>
          <p:cNvSpPr/>
          <p:nvPr/>
        </p:nvSpPr>
        <p:spPr>
          <a:xfrm>
            <a:off x="3317789" y="4362771"/>
            <a:ext cx="792088"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lvl="1" eaLnBrk="0" fontAlgn="base" hangingPunct="0">
              <a:spcBef>
                <a:spcPct val="0"/>
              </a:spcBef>
              <a:spcAft>
                <a:spcPct val="0"/>
              </a:spcAft>
              <a:buSzPct val="100000"/>
              <a:tabLst>
                <a:tab pos="457200" algn="l"/>
                <a:tab pos="539750" algn="l"/>
              </a:tabLst>
            </a:pPr>
            <a:r>
              <a:rPr lang="en-AU" altLang="en-US" sz="1600" dirty="0" bmk="">
                <a:solidFill>
                  <a:schemeClr val="dk1"/>
                </a:solidFill>
              </a:rPr>
              <a:t>Item 7</a:t>
            </a:r>
          </a:p>
        </p:txBody>
      </p:sp>
      <p:sp>
        <p:nvSpPr>
          <p:cNvPr id="25" name="Rectangle 24"/>
          <p:cNvSpPr/>
          <p:nvPr/>
        </p:nvSpPr>
        <p:spPr>
          <a:xfrm>
            <a:off x="3338716" y="4932953"/>
            <a:ext cx="792088"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lvl="1" eaLnBrk="0" fontAlgn="base" hangingPunct="0">
              <a:spcBef>
                <a:spcPct val="0"/>
              </a:spcBef>
              <a:spcAft>
                <a:spcPct val="0"/>
              </a:spcAft>
              <a:buSzPct val="100000"/>
              <a:tabLst>
                <a:tab pos="457200" algn="l"/>
                <a:tab pos="539750" algn="l"/>
              </a:tabLst>
            </a:pPr>
            <a:r>
              <a:rPr lang="en-AU" altLang="en-US" sz="1600" dirty="0" bmk="">
                <a:solidFill>
                  <a:schemeClr val="dk1"/>
                </a:solidFill>
              </a:rPr>
              <a:t>Item 8</a:t>
            </a:r>
          </a:p>
        </p:txBody>
      </p:sp>
      <p:sp>
        <p:nvSpPr>
          <p:cNvPr id="26" name="Rectangle 25"/>
          <p:cNvSpPr/>
          <p:nvPr/>
        </p:nvSpPr>
        <p:spPr>
          <a:xfrm>
            <a:off x="318255" y="2205710"/>
            <a:ext cx="2213269" cy="132343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lvl="1" eaLnBrk="0" fontAlgn="base" hangingPunct="0">
              <a:spcBef>
                <a:spcPct val="0"/>
              </a:spcBef>
              <a:spcAft>
                <a:spcPct val="0"/>
              </a:spcAft>
              <a:buSzPct val="100000"/>
              <a:tabLst>
                <a:tab pos="457200" algn="l"/>
                <a:tab pos="539750" algn="l"/>
              </a:tabLst>
            </a:pPr>
            <a:r>
              <a:rPr lang="en-AU" altLang="en-US" sz="1600" dirty="0" bmk="">
                <a:solidFill>
                  <a:schemeClr val="dk1"/>
                </a:solidFill>
              </a:rPr>
              <a:t>There as some different rules if carrying out an Activity for Traditional or Commercial purposes. </a:t>
            </a:r>
          </a:p>
        </p:txBody>
      </p:sp>
      <p:cxnSp>
        <p:nvCxnSpPr>
          <p:cNvPr id="28" name="Straight Arrow Connector 27"/>
          <p:cNvCxnSpPr>
            <a:stCxn id="26" idx="3"/>
          </p:cNvCxnSpPr>
          <p:nvPr/>
        </p:nvCxnSpPr>
        <p:spPr>
          <a:xfrm flipV="1">
            <a:off x="2531524" y="2524254"/>
            <a:ext cx="672324" cy="3431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26" idx="3"/>
            <a:endCxn id="20" idx="1"/>
          </p:cNvCxnSpPr>
          <p:nvPr/>
        </p:nvCxnSpPr>
        <p:spPr>
          <a:xfrm>
            <a:off x="2531524" y="2867430"/>
            <a:ext cx="766502" cy="7129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2" name="Rectangle 31"/>
          <p:cNvSpPr/>
          <p:nvPr/>
        </p:nvSpPr>
        <p:spPr>
          <a:xfrm>
            <a:off x="424993" y="4867082"/>
            <a:ext cx="2213269"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lvl="1" eaLnBrk="0" fontAlgn="base" hangingPunct="0">
              <a:spcBef>
                <a:spcPct val="0"/>
              </a:spcBef>
              <a:spcAft>
                <a:spcPct val="0"/>
              </a:spcAft>
              <a:buSzPct val="100000"/>
              <a:tabLst>
                <a:tab pos="457200" algn="l"/>
                <a:tab pos="539750" algn="l"/>
              </a:tabLst>
            </a:pPr>
            <a:r>
              <a:rPr lang="en-AU" altLang="en-US" sz="1600" dirty="0" bmk="">
                <a:solidFill>
                  <a:schemeClr val="dk1"/>
                </a:solidFill>
              </a:rPr>
              <a:t>Specific rules for camping</a:t>
            </a:r>
          </a:p>
        </p:txBody>
      </p:sp>
      <p:cxnSp>
        <p:nvCxnSpPr>
          <p:cNvPr id="33" name="Straight Arrow Connector 32"/>
          <p:cNvCxnSpPr/>
          <p:nvPr/>
        </p:nvCxnSpPr>
        <p:spPr>
          <a:xfrm flipV="1">
            <a:off x="2482500" y="3961014"/>
            <a:ext cx="815526" cy="3810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a:off x="2518656" y="4348489"/>
            <a:ext cx="797051" cy="1492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a:stCxn id="32" idx="3"/>
            <a:endCxn id="25" idx="1"/>
          </p:cNvCxnSpPr>
          <p:nvPr/>
        </p:nvCxnSpPr>
        <p:spPr>
          <a:xfrm flipV="1">
            <a:off x="2638262" y="5102230"/>
            <a:ext cx="700454" cy="572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Rectangle 30"/>
          <p:cNvSpPr/>
          <p:nvPr/>
        </p:nvSpPr>
        <p:spPr>
          <a:xfrm>
            <a:off x="410893" y="3836457"/>
            <a:ext cx="2213269"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lvl="1" eaLnBrk="0" fontAlgn="base" hangingPunct="0">
              <a:spcBef>
                <a:spcPct val="0"/>
              </a:spcBef>
              <a:spcAft>
                <a:spcPct val="0"/>
              </a:spcAft>
              <a:buSzPct val="100000"/>
              <a:tabLst>
                <a:tab pos="457200" algn="l"/>
                <a:tab pos="539750" algn="l"/>
              </a:tabLst>
            </a:pPr>
            <a:r>
              <a:rPr lang="en-AU" altLang="en-US" sz="1600" dirty="0" bmk="">
                <a:solidFill>
                  <a:schemeClr val="dk1"/>
                </a:solidFill>
              </a:rPr>
              <a:t>There are some specific rules around Vegetation and Animals.</a:t>
            </a:r>
          </a:p>
        </p:txBody>
      </p:sp>
      <p:sp>
        <p:nvSpPr>
          <p:cNvPr id="34" name="Rectangle 33"/>
          <p:cNvSpPr/>
          <p:nvPr/>
        </p:nvSpPr>
        <p:spPr>
          <a:xfrm>
            <a:off x="1930914" y="5321989"/>
            <a:ext cx="5440168"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AU" b="1" dirty="0"/>
              <a:t>What did the TRC say? </a:t>
            </a:r>
            <a:endParaRPr lang="en-GB" b="1" dirty="0"/>
          </a:p>
        </p:txBody>
      </p:sp>
      <p:sp>
        <p:nvSpPr>
          <p:cNvPr id="16" name="Rectangle 15"/>
          <p:cNvSpPr/>
          <p:nvPr/>
        </p:nvSpPr>
        <p:spPr>
          <a:xfrm>
            <a:off x="432371" y="5662631"/>
            <a:ext cx="8502217" cy="58785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15000"/>
              </a:lnSpc>
              <a:spcAft>
                <a:spcPts val="1000"/>
              </a:spcAft>
            </a:pPr>
            <a:r>
              <a:rPr lang="en-AU"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Definition of “Traditional Purposes” to be amended to include commercial uses, pending legislative change to the Settlement Act adopting the same changes to this definition. </a:t>
            </a:r>
          </a:p>
        </p:txBody>
      </p:sp>
      <p:sp>
        <p:nvSpPr>
          <p:cNvPr id="36" name="Rectangle 35"/>
          <p:cNvSpPr/>
          <p:nvPr/>
        </p:nvSpPr>
        <p:spPr>
          <a:xfrm>
            <a:off x="440201" y="6187838"/>
            <a:ext cx="8502217" cy="58785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15000"/>
              </a:lnSpc>
              <a:spcAft>
                <a:spcPts val="1000"/>
              </a:spcAft>
            </a:pPr>
            <a:r>
              <a:rPr lang="en-AU"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AU"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Traditional Purposes</a:t>
            </a:r>
            <a:r>
              <a:rPr lang="en-AU"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changed to “</a:t>
            </a:r>
            <a:r>
              <a:rPr lang="en-AU"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Non-Commercial Purposes</a:t>
            </a:r>
            <a:r>
              <a:rPr lang="en-AU"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in the new template. Still need to seek legislative change to the Settlement Act. </a:t>
            </a:r>
          </a:p>
        </p:txBody>
      </p:sp>
      <p:cxnSp>
        <p:nvCxnSpPr>
          <p:cNvPr id="19" name="Straight Connector 18"/>
          <p:cNvCxnSpPr>
            <a:endCxn id="9" idx="3"/>
          </p:cNvCxnSpPr>
          <p:nvPr/>
        </p:nvCxnSpPr>
        <p:spPr>
          <a:xfrm flipH="1" flipV="1">
            <a:off x="8618052" y="2339588"/>
            <a:ext cx="274428" cy="15389"/>
          </a:xfrm>
          <a:prstGeom prst="line">
            <a:avLst/>
          </a:prstGeom>
        </p:spPr>
        <p:style>
          <a:lnRef idx="2">
            <a:schemeClr val="accent2"/>
          </a:lnRef>
          <a:fillRef idx="0">
            <a:schemeClr val="accent2"/>
          </a:fillRef>
          <a:effectRef idx="1">
            <a:schemeClr val="accent2"/>
          </a:effectRef>
          <a:fontRef idx="minor">
            <a:schemeClr val="tx1"/>
          </a:fontRef>
        </p:style>
      </p:cxnSp>
      <p:cxnSp>
        <p:nvCxnSpPr>
          <p:cNvPr id="27" name="Straight Arrow Connector 26"/>
          <p:cNvCxnSpPr/>
          <p:nvPr/>
        </p:nvCxnSpPr>
        <p:spPr>
          <a:xfrm>
            <a:off x="8892480" y="2354977"/>
            <a:ext cx="0" cy="331563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38" name="Picture 37" descr="File:Green &lt;strong&gt;tick&lt;/strong&gt;.pn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7631" y="6102107"/>
            <a:ext cx="715421" cy="702544"/>
          </a:xfrm>
          <a:prstGeom prst="rect">
            <a:avLst/>
          </a:prstGeom>
        </p:spPr>
      </p:pic>
    </p:spTree>
    <p:extLst>
      <p:ext uri="{BB962C8B-B14F-4D97-AF65-F5344CB8AC3E}">
        <p14:creationId xmlns:p14="http://schemas.microsoft.com/office/powerpoint/2010/main" val="227975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strVal val="#ppt_x"/>
                                          </p:val>
                                        </p:tav>
                                        <p:tav tm="100000">
                                          <p:val>
                                            <p:strVal val="#ppt_x"/>
                                          </p:val>
                                        </p:tav>
                                      </p:tavLst>
                                    </p:anim>
                                    <p:anim calcmode="lin" valueType="num">
                                      <p:cBhvr>
                                        <p:cTn id="73" dur="1000" fill="hold"/>
                                        <p:tgtEl>
                                          <p:spTgt spid="33"/>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1000"/>
                                        <p:tgtEl>
                                          <p:spTgt spid="35"/>
                                        </p:tgtEl>
                                      </p:cBhvr>
                                    </p:animEffect>
                                    <p:anim calcmode="lin" valueType="num">
                                      <p:cBhvr>
                                        <p:cTn id="77" dur="1000" fill="hold"/>
                                        <p:tgtEl>
                                          <p:spTgt spid="35"/>
                                        </p:tgtEl>
                                        <p:attrNameLst>
                                          <p:attrName>ppt_x</p:attrName>
                                        </p:attrNameLst>
                                      </p:cBhvr>
                                      <p:tavLst>
                                        <p:tav tm="0">
                                          <p:val>
                                            <p:strVal val="#ppt_x"/>
                                          </p:val>
                                        </p:tav>
                                        <p:tav tm="100000">
                                          <p:val>
                                            <p:strVal val="#ppt_x"/>
                                          </p:val>
                                        </p:tav>
                                      </p:tavLst>
                                    </p:anim>
                                    <p:anim calcmode="lin" valueType="num">
                                      <p:cBhvr>
                                        <p:cTn id="7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1000"/>
                                        <p:tgtEl>
                                          <p:spTgt spid="34"/>
                                        </p:tgtEl>
                                      </p:cBhvr>
                                    </p:animEffect>
                                    <p:anim calcmode="lin" valueType="num">
                                      <p:cBhvr>
                                        <p:cTn id="96" dur="1000" fill="hold"/>
                                        <p:tgtEl>
                                          <p:spTgt spid="34"/>
                                        </p:tgtEl>
                                        <p:attrNameLst>
                                          <p:attrName>ppt_x</p:attrName>
                                        </p:attrNameLst>
                                      </p:cBhvr>
                                      <p:tavLst>
                                        <p:tav tm="0">
                                          <p:val>
                                            <p:strVal val="#ppt_x"/>
                                          </p:val>
                                        </p:tav>
                                        <p:tav tm="100000">
                                          <p:val>
                                            <p:strVal val="#ppt_x"/>
                                          </p:val>
                                        </p:tav>
                                      </p:tavLst>
                                    </p:anim>
                                    <p:anim calcmode="lin" valueType="num">
                                      <p:cBhvr>
                                        <p:cTn id="9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1000"/>
                                        <p:tgtEl>
                                          <p:spTgt spid="16"/>
                                        </p:tgtEl>
                                      </p:cBhvr>
                                    </p:animEffect>
                                    <p:anim calcmode="lin" valueType="num">
                                      <p:cBhvr>
                                        <p:cTn id="103" dur="1000" fill="hold"/>
                                        <p:tgtEl>
                                          <p:spTgt spid="16"/>
                                        </p:tgtEl>
                                        <p:attrNameLst>
                                          <p:attrName>ppt_x</p:attrName>
                                        </p:attrNameLst>
                                      </p:cBhvr>
                                      <p:tavLst>
                                        <p:tav tm="0">
                                          <p:val>
                                            <p:strVal val="#ppt_x"/>
                                          </p:val>
                                        </p:tav>
                                        <p:tav tm="100000">
                                          <p:val>
                                            <p:strVal val="#ppt_x"/>
                                          </p:val>
                                        </p:tav>
                                      </p:tavLst>
                                    </p:anim>
                                    <p:anim calcmode="lin" valueType="num">
                                      <p:cBhvr>
                                        <p:cTn id="104" dur="1000" fill="hold"/>
                                        <p:tgtEl>
                                          <p:spTgt spid="16"/>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1000"/>
                                        <p:tgtEl>
                                          <p:spTgt spid="27"/>
                                        </p:tgtEl>
                                      </p:cBhvr>
                                    </p:animEffect>
                                    <p:anim calcmode="lin" valueType="num">
                                      <p:cBhvr>
                                        <p:cTn id="108" dur="1000" fill="hold"/>
                                        <p:tgtEl>
                                          <p:spTgt spid="27"/>
                                        </p:tgtEl>
                                        <p:attrNameLst>
                                          <p:attrName>ppt_x</p:attrName>
                                        </p:attrNameLst>
                                      </p:cBhvr>
                                      <p:tavLst>
                                        <p:tav tm="0">
                                          <p:val>
                                            <p:strVal val="#ppt_x"/>
                                          </p:val>
                                        </p:tav>
                                        <p:tav tm="100000">
                                          <p:val>
                                            <p:strVal val="#ppt_x"/>
                                          </p:val>
                                        </p:tav>
                                      </p:tavLst>
                                    </p:anim>
                                    <p:anim calcmode="lin" valueType="num">
                                      <p:cBhvr>
                                        <p:cTn id="109" dur="1000" fill="hold"/>
                                        <p:tgtEl>
                                          <p:spTgt spid="27"/>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fade">
                                      <p:cBhvr>
                                        <p:cTn id="112" dur="1000"/>
                                        <p:tgtEl>
                                          <p:spTgt spid="19"/>
                                        </p:tgtEl>
                                      </p:cBhvr>
                                    </p:animEffect>
                                    <p:anim calcmode="lin" valueType="num">
                                      <p:cBhvr>
                                        <p:cTn id="113" dur="1000" fill="hold"/>
                                        <p:tgtEl>
                                          <p:spTgt spid="19"/>
                                        </p:tgtEl>
                                        <p:attrNameLst>
                                          <p:attrName>ppt_x</p:attrName>
                                        </p:attrNameLst>
                                      </p:cBhvr>
                                      <p:tavLst>
                                        <p:tav tm="0">
                                          <p:val>
                                            <p:strVal val="#ppt_x"/>
                                          </p:val>
                                        </p:tav>
                                        <p:tav tm="100000">
                                          <p:val>
                                            <p:strVal val="#ppt_x"/>
                                          </p:val>
                                        </p:tav>
                                      </p:tavLst>
                                    </p:anim>
                                    <p:anim calcmode="lin" valueType="num">
                                      <p:cBhvr>
                                        <p:cTn id="1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38"/>
                                        </p:tgtEl>
                                        <p:attrNameLst>
                                          <p:attrName>style.visibility</p:attrName>
                                        </p:attrNameLst>
                                      </p:cBhvr>
                                      <p:to>
                                        <p:strVal val="visible"/>
                                      </p:to>
                                    </p:set>
                                    <p:animEffect transition="in" filter="fade">
                                      <p:cBhvr>
                                        <p:cTn id="126" dur="1000"/>
                                        <p:tgtEl>
                                          <p:spTgt spid="38"/>
                                        </p:tgtEl>
                                      </p:cBhvr>
                                    </p:animEffect>
                                    <p:anim calcmode="lin" valueType="num">
                                      <p:cBhvr>
                                        <p:cTn id="127" dur="1000" fill="hold"/>
                                        <p:tgtEl>
                                          <p:spTgt spid="38"/>
                                        </p:tgtEl>
                                        <p:attrNameLst>
                                          <p:attrName>ppt_x</p:attrName>
                                        </p:attrNameLst>
                                      </p:cBhvr>
                                      <p:tavLst>
                                        <p:tav tm="0">
                                          <p:val>
                                            <p:strVal val="#ppt_x"/>
                                          </p:val>
                                        </p:tav>
                                        <p:tav tm="100000">
                                          <p:val>
                                            <p:strVal val="#ppt_x"/>
                                          </p:val>
                                        </p:tav>
                                      </p:tavLst>
                                    </p:anim>
                                    <p:anim calcmode="lin" valueType="num">
                                      <p:cBhvr>
                                        <p:cTn id="12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6" grpId="0" animBg="1"/>
      <p:bldP spid="32" grpId="0" animBg="1"/>
      <p:bldP spid="31" grpId="0" animBg="1"/>
      <p:bldP spid="34" grpId="0" animBg="1"/>
      <p:bldP spid="16" grpId="0" animBg="1"/>
      <p:bldP spid="3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lstStyle/>
          <a:p>
            <a:pPr algn="ctr"/>
            <a:r>
              <a:rPr lang="en-AU" dirty="0">
                <a:solidFill>
                  <a:schemeClr val="bg1"/>
                </a:solidFill>
              </a:rPr>
              <a:t>NRA: Commercial Purposes</a:t>
            </a:r>
          </a:p>
        </p:txBody>
      </p:sp>
      <p:sp>
        <p:nvSpPr>
          <p:cNvPr id="5" name="Slide Number Placeholder 4"/>
          <p:cNvSpPr>
            <a:spLocks noGrp="1"/>
          </p:cNvSpPr>
          <p:nvPr>
            <p:ph type="sldNum" sz="quarter" idx="12"/>
          </p:nvPr>
        </p:nvSpPr>
        <p:spPr/>
        <p:txBody>
          <a:bodyPr/>
          <a:lstStyle/>
          <a:p>
            <a:fld id="{B1B03286-66D5-43FB-A277-D51ADAD32112}" type="slidenum">
              <a:rPr lang="en-AU" smtClean="0"/>
              <a:t>71</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1"/>
          <p:cNvSpPr>
            <a:spLocks noChangeArrowheads="1"/>
          </p:cNvSpPr>
          <p:nvPr/>
        </p:nvSpPr>
        <p:spPr bwMode="auto">
          <a:xfrm>
            <a:off x="0" y="97795"/>
            <a:ext cx="80182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 pos="53975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53975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53975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53975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53975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53975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53975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53975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539750" algn="l"/>
              </a:tabLst>
              <a:defRPr>
                <a:solidFill>
                  <a:schemeClr val="tx1"/>
                </a:solidFill>
                <a:latin typeface="Arial" pitchFamily="34" charset="0"/>
                <a:cs typeface="Arial" pitchFamily="34" charset="0"/>
              </a:defRPr>
            </a:lvl9pPr>
          </a:lstStyle>
          <a:p>
            <a:pPr marL="457200" marR="0" lvl="1" indent="0" algn="l" defTabSz="914400" rtl="0" eaLnBrk="1" fontAlgn="base" latinLnBrk="0" hangingPunct="1">
              <a:lnSpc>
                <a:spcPct val="100000"/>
              </a:lnSpc>
              <a:spcBef>
                <a:spcPct val="0"/>
              </a:spcBef>
              <a:spcAft>
                <a:spcPct val="0"/>
              </a:spcAft>
              <a:buClrTx/>
              <a:buSzPct val="100000"/>
              <a:buFontTx/>
              <a:buAutoNum type="arabicPeriod"/>
              <a:tabLst>
                <a:tab pos="457200" algn="l"/>
                <a:tab pos="539750" algn="l"/>
              </a:tabLst>
            </a:pPr>
            <a:r>
              <a:rPr kumimoji="0" lang="en-AU" alt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AU"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9"/>
          <p:cNvSpPr/>
          <p:nvPr/>
        </p:nvSpPr>
        <p:spPr>
          <a:xfrm>
            <a:off x="426029" y="1549408"/>
            <a:ext cx="6751467"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AU" b="1" dirty="0"/>
              <a:t>Item 4: Agreed Activities for Commercial Purposes</a:t>
            </a:r>
            <a:endParaRPr lang="en-AU" dirty="0"/>
          </a:p>
        </p:txBody>
      </p:sp>
      <p:sp>
        <p:nvSpPr>
          <p:cNvPr id="17" name="Rectangle 16"/>
          <p:cNvSpPr/>
          <p:nvPr/>
        </p:nvSpPr>
        <p:spPr>
          <a:xfrm>
            <a:off x="731922" y="2006093"/>
            <a:ext cx="812717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eaLnBrk="0" fontAlgn="base" hangingPunct="0">
              <a:spcBef>
                <a:spcPct val="0"/>
              </a:spcBef>
              <a:spcAft>
                <a:spcPct val="0"/>
              </a:spcAft>
              <a:buSzPct val="100000"/>
              <a:tabLst>
                <a:tab pos="457200" algn="l"/>
                <a:tab pos="539750" algn="l"/>
              </a:tabLst>
            </a:pPr>
            <a:r>
              <a:rPr lang="en-AU" altLang="en-US" sz="1600" dirty="0" bmk="_Ref492912720">
                <a:solidFill>
                  <a:prstClr val="black"/>
                </a:solidFill>
                <a:ea typeface="Times New Roman" pitchFamily="18" charset="0"/>
                <a:cs typeface="Arial" pitchFamily="34" charset="0"/>
              </a:rPr>
              <a:t>A Member </a:t>
            </a:r>
            <a:r>
              <a:rPr lang="en-AU" altLang="en-US" sz="1600" b="1" dirty="0" bmk="_Ref492912720">
                <a:solidFill>
                  <a:prstClr val="black"/>
                </a:solidFill>
                <a:ea typeface="Times New Roman" pitchFamily="18" charset="0"/>
                <a:cs typeface="Arial" pitchFamily="34" charset="0"/>
              </a:rPr>
              <a:t>must not </a:t>
            </a:r>
            <a:r>
              <a:rPr lang="en-AU" altLang="en-US" sz="1600" dirty="0" bmk="_Ref492912720">
                <a:solidFill>
                  <a:prstClr val="black"/>
                </a:solidFill>
                <a:ea typeface="Times New Roman" pitchFamily="18" charset="0"/>
                <a:cs typeface="Arial" pitchFamily="34" charset="0"/>
              </a:rPr>
              <a:t>undertake Agreed Activities on Public Land for Commercial Purposes with respect to </a:t>
            </a:r>
            <a:r>
              <a:rPr lang="en-AU" altLang="en-US" sz="1600" b="1" dirty="0" bmk="_Ref492912720">
                <a:solidFill>
                  <a:prstClr val="black"/>
                </a:solidFill>
                <a:ea typeface="Times New Roman" pitchFamily="18" charset="0"/>
                <a:cs typeface="Arial" pitchFamily="34" charset="0"/>
              </a:rPr>
              <a:t>Animals</a:t>
            </a:r>
            <a:r>
              <a:rPr lang="en-AU" altLang="en-US" sz="1600" dirty="0" bmk="_Ref492912720">
                <a:solidFill>
                  <a:prstClr val="black"/>
                </a:solidFill>
                <a:ea typeface="Times New Roman" pitchFamily="18" charset="0"/>
                <a:cs typeface="Arial" pitchFamily="34" charset="0"/>
              </a:rPr>
              <a:t> or </a:t>
            </a:r>
            <a:r>
              <a:rPr lang="en-AU" altLang="en-US" sz="1600" b="1" dirty="0" bmk="_Ref492912720">
                <a:solidFill>
                  <a:prstClr val="black"/>
                </a:solidFill>
                <a:ea typeface="Times New Roman" pitchFamily="18" charset="0"/>
                <a:cs typeface="Arial" pitchFamily="34" charset="0"/>
              </a:rPr>
              <a:t>Water</a:t>
            </a:r>
            <a:r>
              <a:rPr lang="en-AU" altLang="en-US" sz="1600" dirty="0" bmk="_Ref492912720">
                <a:solidFill>
                  <a:prstClr val="black"/>
                </a:solidFill>
                <a:ea typeface="Times New Roman" pitchFamily="18" charset="0"/>
                <a:cs typeface="Arial" pitchFamily="34" charset="0"/>
              </a:rPr>
              <a:t>. </a:t>
            </a:r>
            <a:endParaRPr lang="en-AU" altLang="en-US" sz="1050" dirty="0" bmk="_Ref492912720">
              <a:solidFill>
                <a:prstClr val="black"/>
              </a:solidFill>
              <a:cs typeface="Arial" pitchFamily="34" charset="0"/>
            </a:endParaRPr>
          </a:p>
        </p:txBody>
      </p:sp>
      <p:sp>
        <p:nvSpPr>
          <p:cNvPr id="18" name="Rectangle 17"/>
          <p:cNvSpPr/>
          <p:nvPr/>
        </p:nvSpPr>
        <p:spPr>
          <a:xfrm>
            <a:off x="741145" y="2683891"/>
            <a:ext cx="813340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eaLnBrk="0" fontAlgn="base" hangingPunct="0">
              <a:spcBef>
                <a:spcPct val="0"/>
              </a:spcBef>
              <a:spcAft>
                <a:spcPct val="0"/>
              </a:spcAft>
              <a:buSzPct val="100000"/>
              <a:tabLst>
                <a:tab pos="457200" algn="l"/>
                <a:tab pos="539750" algn="l"/>
              </a:tabLst>
            </a:pPr>
            <a:r>
              <a:rPr lang="en-AU" altLang="en-US" sz="1600" dirty="0" bmk="_Ref492912720">
                <a:solidFill>
                  <a:prstClr val="black"/>
                </a:solidFill>
                <a:ea typeface="Times New Roman" pitchFamily="18" charset="0"/>
                <a:cs typeface="Arial" pitchFamily="34" charset="0"/>
              </a:rPr>
              <a:t>A Member </a:t>
            </a:r>
            <a:r>
              <a:rPr lang="en-AU" altLang="en-US" sz="1600" b="1" dirty="0" bmk="_Ref492912720">
                <a:solidFill>
                  <a:prstClr val="black"/>
                </a:solidFill>
                <a:ea typeface="Times New Roman" pitchFamily="18" charset="0"/>
                <a:cs typeface="Arial" pitchFamily="34" charset="0"/>
              </a:rPr>
              <a:t>may </a:t>
            </a:r>
            <a:r>
              <a:rPr lang="en-AU" altLang="en-US" sz="1600" dirty="0" bmk="_Ref492912720">
                <a:solidFill>
                  <a:prstClr val="black"/>
                </a:solidFill>
                <a:ea typeface="Times New Roman" pitchFamily="18" charset="0"/>
                <a:cs typeface="Arial" pitchFamily="34" charset="0"/>
              </a:rPr>
              <a:t>undertake Agreed Activities on Public Land for Commercial Purposes with respect to </a:t>
            </a:r>
            <a:r>
              <a:rPr lang="en-AU" altLang="en-US" sz="1600" b="1" dirty="0" bmk="_Ref492912720">
                <a:solidFill>
                  <a:prstClr val="black"/>
                </a:solidFill>
                <a:ea typeface="Times New Roman" pitchFamily="18" charset="0"/>
                <a:cs typeface="Arial" pitchFamily="34" charset="0"/>
              </a:rPr>
              <a:t>Vegetation</a:t>
            </a:r>
            <a:r>
              <a:rPr lang="en-AU" altLang="en-US" sz="1600" dirty="0" bmk="_Ref492912720">
                <a:solidFill>
                  <a:prstClr val="black"/>
                </a:solidFill>
                <a:ea typeface="Times New Roman" pitchFamily="18" charset="0"/>
                <a:cs typeface="Arial" pitchFamily="34" charset="0"/>
              </a:rPr>
              <a:t> or </a:t>
            </a:r>
            <a:r>
              <a:rPr lang="en-AU" altLang="en-US" sz="1600" b="1" dirty="0" bmk="_Ref492912720">
                <a:solidFill>
                  <a:prstClr val="black"/>
                </a:solidFill>
                <a:ea typeface="Times New Roman" pitchFamily="18" charset="0"/>
                <a:cs typeface="Arial" pitchFamily="34" charset="0"/>
              </a:rPr>
              <a:t>Stone</a:t>
            </a:r>
            <a:r>
              <a:rPr lang="en-AU" altLang="en-US" sz="1600" dirty="0" bmk="_Ref492912720">
                <a:solidFill>
                  <a:prstClr val="black"/>
                </a:solidFill>
                <a:ea typeface="Times New Roman" pitchFamily="18" charset="0"/>
                <a:cs typeface="Arial" pitchFamily="34" charset="0"/>
              </a:rPr>
              <a:t>, provided that:</a:t>
            </a:r>
            <a:r>
              <a:rPr lang="en-AU" altLang="en-US" sz="1600" dirty="0">
                <a:solidFill>
                  <a:prstClr val="black"/>
                </a:solidFill>
                <a:ea typeface="Times New Roman" pitchFamily="18" charset="0"/>
                <a:cs typeface="Arial" pitchFamily="34" charset="0"/>
              </a:rPr>
              <a:t> </a:t>
            </a:r>
          </a:p>
        </p:txBody>
      </p:sp>
      <p:sp>
        <p:nvSpPr>
          <p:cNvPr id="20" name="Rectangle 19"/>
          <p:cNvSpPr/>
          <p:nvPr/>
        </p:nvSpPr>
        <p:spPr>
          <a:xfrm>
            <a:off x="801824" y="4132730"/>
            <a:ext cx="820804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lvl="1" indent="-285750" algn="just" eaLnBrk="0" fontAlgn="base" hangingPunct="0">
              <a:spcBef>
                <a:spcPct val="0"/>
              </a:spcBef>
              <a:spcAft>
                <a:spcPct val="0"/>
              </a:spcAft>
              <a:buSzPct val="100000"/>
              <a:buFont typeface="Arial" panose="020B0604020202020204" pitchFamily="34" charset="0"/>
              <a:buChar char="•"/>
              <a:tabLst>
                <a:tab pos="457200" algn="l"/>
                <a:tab pos="539750" algn="l"/>
              </a:tabLst>
            </a:pPr>
            <a:r>
              <a:rPr lang="en-AU" altLang="en-US" sz="1200" dirty="0">
                <a:ea typeface="Times New Roman" pitchFamily="18" charset="0"/>
                <a:cs typeface="Arial" pitchFamily="34" charset="0"/>
              </a:rPr>
              <a:t>Notwithstanding the above, a Member must not take any logs which are visibly hollow or which have growing moss or fungi for Commercial Purposes (but may do so for Traditional Purposes).</a:t>
            </a:r>
            <a:endParaRPr lang="en-AU" altLang="en-US" sz="1400" dirty="0" bmk="_Ref492912720">
              <a:solidFill>
                <a:prstClr val="black"/>
              </a:solidFill>
              <a:ea typeface="Times New Roman" pitchFamily="18" charset="0"/>
              <a:cs typeface="Arial" pitchFamily="34" charset="0"/>
            </a:endParaRPr>
          </a:p>
        </p:txBody>
      </p:sp>
      <p:sp>
        <p:nvSpPr>
          <p:cNvPr id="21" name="Rectangle 20"/>
          <p:cNvSpPr/>
          <p:nvPr/>
        </p:nvSpPr>
        <p:spPr>
          <a:xfrm>
            <a:off x="801824" y="3346283"/>
            <a:ext cx="8127174" cy="27699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lvl="0" indent="-285750" algn="just" eaLnBrk="0" fontAlgn="base" hangingPunct="0">
              <a:spcBef>
                <a:spcPct val="0"/>
              </a:spcBef>
              <a:spcAft>
                <a:spcPct val="0"/>
              </a:spcAft>
              <a:buSzPct val="100000"/>
              <a:buFont typeface="Arial" panose="020B0604020202020204" pitchFamily="34" charset="0"/>
              <a:buChar char="•"/>
              <a:tabLst>
                <a:tab pos="457200" algn="l"/>
                <a:tab pos="539750" algn="l"/>
              </a:tabLst>
            </a:pPr>
            <a:r>
              <a:rPr lang="en-AU" altLang="en-US" sz="1200" dirty="0" bmk="_Ref492912720">
                <a:solidFill>
                  <a:prstClr val="black"/>
                </a:solidFill>
                <a:ea typeface="Times New Roman" pitchFamily="18" charset="0"/>
                <a:cs typeface="Arial" pitchFamily="34" charset="0"/>
              </a:rPr>
              <a:t>the quantity taken is limited to that </a:t>
            </a:r>
            <a:r>
              <a:rPr lang="en-AU" altLang="en-US" sz="1200" b="1" dirty="0" bmk="_Ref492912720">
                <a:solidFill>
                  <a:prstClr val="black"/>
                </a:solidFill>
                <a:ea typeface="Times New Roman" pitchFamily="18" charset="0"/>
                <a:cs typeface="Arial" pitchFamily="34" charset="0"/>
              </a:rPr>
              <a:t>required for the personal or domestic needs </a:t>
            </a:r>
            <a:r>
              <a:rPr lang="en-AU" altLang="en-US" sz="1200" dirty="0" bmk="_Ref492912720">
                <a:solidFill>
                  <a:prstClr val="black"/>
                </a:solidFill>
                <a:ea typeface="Times New Roman" pitchFamily="18" charset="0"/>
                <a:cs typeface="Arial" pitchFamily="34" charset="0"/>
              </a:rPr>
              <a:t>of the Member, their family, or group; and </a:t>
            </a:r>
          </a:p>
        </p:txBody>
      </p:sp>
      <p:sp>
        <p:nvSpPr>
          <p:cNvPr id="22" name="Rectangle 21"/>
          <p:cNvSpPr/>
          <p:nvPr/>
        </p:nvSpPr>
        <p:spPr>
          <a:xfrm>
            <a:off x="801823" y="3708729"/>
            <a:ext cx="8197508"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lvl="1" indent="-285750" algn="just" eaLnBrk="0" fontAlgn="base" hangingPunct="0">
              <a:spcBef>
                <a:spcPct val="0"/>
              </a:spcBef>
              <a:spcAft>
                <a:spcPct val="0"/>
              </a:spcAft>
              <a:buSzPct val="100000"/>
              <a:buFont typeface="Arial" panose="020B0604020202020204" pitchFamily="34" charset="0"/>
              <a:buChar char="•"/>
              <a:tabLst>
                <a:tab pos="457200" algn="l"/>
                <a:tab pos="539750" algn="l"/>
              </a:tabLst>
            </a:pPr>
            <a:r>
              <a:rPr lang="en-AU" altLang="en-US" sz="1200" dirty="0" bmk="_Ref492912720">
                <a:solidFill>
                  <a:prstClr val="black"/>
                </a:solidFill>
                <a:ea typeface="Times New Roman" pitchFamily="18" charset="0"/>
                <a:cs typeface="Arial" pitchFamily="34" charset="0"/>
              </a:rPr>
              <a:t>the taking of Grasstree, grass tree fronds and regulated tree ferns remains subject to the Flora and Guarantee Order 2004</a:t>
            </a:r>
            <a:r>
              <a:rPr lang="en-AU" altLang="en-US" sz="1600" dirty="0" bmk="_Ref492912720">
                <a:solidFill>
                  <a:prstClr val="black"/>
                </a:solidFill>
                <a:ea typeface="Times New Roman" pitchFamily="18" charset="0"/>
                <a:cs typeface="Arial" pitchFamily="34" charset="0"/>
              </a:rPr>
              <a:t>.</a:t>
            </a:r>
            <a:r>
              <a:rPr lang="en-AU" altLang="en-US" sz="1400" dirty="0">
                <a:solidFill>
                  <a:prstClr val="black"/>
                </a:solidFill>
                <a:ea typeface="Times New Roman" pitchFamily="18" charset="0"/>
                <a:cs typeface="Arial" pitchFamily="34" charset="0"/>
              </a:rPr>
              <a:t> </a:t>
            </a:r>
          </a:p>
        </p:txBody>
      </p:sp>
      <p:sp>
        <p:nvSpPr>
          <p:cNvPr id="16" name="Rectangle 15"/>
          <p:cNvSpPr/>
          <p:nvPr/>
        </p:nvSpPr>
        <p:spPr>
          <a:xfrm>
            <a:off x="1955304" y="4816799"/>
            <a:ext cx="5440168"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AU" b="1" dirty="0"/>
              <a:t>What did the TRC say? </a:t>
            </a:r>
            <a:endParaRPr lang="en-GB" b="1" dirty="0"/>
          </a:p>
        </p:txBody>
      </p:sp>
      <p:sp>
        <p:nvSpPr>
          <p:cNvPr id="6" name="Rectangle 5"/>
          <p:cNvSpPr/>
          <p:nvPr/>
        </p:nvSpPr>
        <p:spPr>
          <a:xfrm>
            <a:off x="539552" y="5216679"/>
            <a:ext cx="8470314" cy="58785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15000"/>
              </a:lnSpc>
              <a:spcAft>
                <a:spcPts val="1000"/>
              </a:spcAft>
            </a:pPr>
            <a:r>
              <a:rPr lang="en-AU"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NRA needs to be clear that Traditional Owners have the ability to negotiate commercial use over and above personal or domestic quantities, and should set out a process for doing so.   </a:t>
            </a:r>
          </a:p>
        </p:txBody>
      </p:sp>
      <p:sp>
        <p:nvSpPr>
          <p:cNvPr id="7" name="Rectangle 6"/>
          <p:cNvSpPr/>
          <p:nvPr/>
        </p:nvSpPr>
        <p:spPr>
          <a:xfrm>
            <a:off x="539552" y="5820525"/>
            <a:ext cx="8470314" cy="6176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171450" lvl="0" indent="-171450" algn="just">
              <a:lnSpc>
                <a:spcPct val="115000"/>
              </a:lnSpc>
              <a:spcAft>
                <a:spcPts val="1000"/>
              </a:spcAft>
              <a:buFont typeface="Arial" panose="020B0604020202020204" pitchFamily="34" charset="0"/>
              <a:buChar char="•"/>
            </a:pPr>
            <a:r>
              <a:rPr lang="en-AU"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Clause 9.3 in the new Template expressly notes that the parties can enter into a further agreement for commercial use. </a:t>
            </a:r>
          </a:p>
          <a:p>
            <a:pPr marL="171450" indent="-171450">
              <a:buFont typeface="Arial" panose="020B0604020202020204" pitchFamily="34" charset="0"/>
              <a:buChar char="•"/>
            </a:pPr>
            <a:r>
              <a:rPr lang="en-AU"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Clause 10.2(f)(iv) sets out that the process for agreement is through the Partnership Forum</a:t>
            </a:r>
            <a:endParaRPr lang="en-AU" sz="1200" dirty="0">
              <a:solidFill>
                <a:srgbClr val="FF0000"/>
              </a:solidFill>
            </a:endParaRPr>
          </a:p>
        </p:txBody>
      </p:sp>
      <p:pic>
        <p:nvPicPr>
          <p:cNvPr id="19" name="Picture 18" descr="File:Green &lt;strong&gt;tick&lt;/strong&gt;.pn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8579" y="5758742"/>
            <a:ext cx="715421" cy="702544"/>
          </a:xfrm>
          <a:prstGeom prst="rect">
            <a:avLst/>
          </a:prstGeom>
        </p:spPr>
      </p:pic>
    </p:spTree>
    <p:extLst>
      <p:ext uri="{BB962C8B-B14F-4D97-AF65-F5344CB8AC3E}">
        <p14:creationId xmlns:p14="http://schemas.microsoft.com/office/powerpoint/2010/main" val="211034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ppt_x"/>
                                          </p:val>
                                        </p:tav>
                                        <p:tav tm="100000">
                                          <p:val>
                                            <p:strVal val="#ppt_x"/>
                                          </p:val>
                                        </p:tav>
                                      </p:tavLst>
                                    </p:anim>
                                    <p:anim calcmode="lin" valueType="num">
                                      <p:cBhvr additive="base">
                                        <p:cTn id="5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fill="hold"/>
                                        <p:tgtEl>
                                          <p:spTgt spid="7"/>
                                        </p:tgtEl>
                                        <p:attrNameLst>
                                          <p:attrName>ppt_x</p:attrName>
                                        </p:attrNameLst>
                                      </p:cBhvr>
                                      <p:tavLst>
                                        <p:tav tm="0">
                                          <p:val>
                                            <p:strVal val="#ppt_x"/>
                                          </p:val>
                                        </p:tav>
                                        <p:tav tm="100000">
                                          <p:val>
                                            <p:strVal val="#ppt_x"/>
                                          </p:val>
                                        </p:tav>
                                      </p:tavLst>
                                    </p:anim>
                                    <p:anim calcmode="lin" valueType="num">
                                      <p:cBhvr additive="base">
                                        <p:cTn id="6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20" grpId="0" animBg="1"/>
      <p:bldP spid="21" grpId="0" animBg="1"/>
      <p:bldP spid="22" grpId="0" animBg="1"/>
      <p:bldP spid="16" grpId="0" animBg="1"/>
      <p:bldP spid="6" grpId="0" animBg="1"/>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13792"/>
            <a:ext cx="8229600" cy="1143000"/>
          </a:xfrm>
          <a:solidFill>
            <a:schemeClr val="accent2"/>
          </a:solidFill>
        </p:spPr>
        <p:txBody>
          <a:bodyPr/>
          <a:lstStyle/>
          <a:p>
            <a:pPr algn="ctr"/>
            <a:r>
              <a:rPr lang="en-AU" dirty="0">
                <a:solidFill>
                  <a:schemeClr val="bg1"/>
                </a:solidFill>
              </a:rPr>
              <a:t>NRA: Vegetation </a:t>
            </a:r>
          </a:p>
        </p:txBody>
      </p:sp>
      <p:sp>
        <p:nvSpPr>
          <p:cNvPr id="5" name="Slide Number Placeholder 4"/>
          <p:cNvSpPr>
            <a:spLocks noGrp="1"/>
          </p:cNvSpPr>
          <p:nvPr>
            <p:ph type="sldNum" sz="quarter" idx="12"/>
          </p:nvPr>
        </p:nvSpPr>
        <p:spPr/>
        <p:txBody>
          <a:bodyPr/>
          <a:lstStyle/>
          <a:p>
            <a:fld id="{B1B03286-66D5-43FB-A277-D51ADAD32112}" type="slidenum">
              <a:rPr lang="en-AU" smtClean="0"/>
              <a:t>72</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402766" y="1757549"/>
            <a:ext cx="6785632"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AU" b="1" dirty="0"/>
              <a:t>Item 6: Conditions with respect to Vegetation</a:t>
            </a:r>
            <a:endParaRPr lang="en-AU" dirty="0"/>
          </a:p>
        </p:txBody>
      </p:sp>
      <p:sp>
        <p:nvSpPr>
          <p:cNvPr id="4" name="Rectangle 3"/>
          <p:cNvSpPr/>
          <p:nvPr/>
        </p:nvSpPr>
        <p:spPr>
          <a:xfrm>
            <a:off x="383610" y="2233510"/>
            <a:ext cx="828092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AU" dirty="0"/>
              <a:t>Agreed Activities cannot be carried out with respect to , </a:t>
            </a:r>
          </a:p>
        </p:txBody>
      </p:sp>
      <p:sp>
        <p:nvSpPr>
          <p:cNvPr id="7" name="Rectangle 6"/>
          <p:cNvSpPr/>
          <p:nvPr/>
        </p:nvSpPr>
        <p:spPr>
          <a:xfrm>
            <a:off x="943262" y="2912810"/>
            <a:ext cx="187519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AU" dirty="0">
                <a:solidFill>
                  <a:prstClr val="black"/>
                </a:solidFill>
              </a:rPr>
              <a:t>a Reserved Tree </a:t>
            </a:r>
            <a:endParaRPr lang="en-AU" dirty="0"/>
          </a:p>
        </p:txBody>
      </p:sp>
      <p:sp>
        <p:nvSpPr>
          <p:cNvPr id="9" name="Rectangle 8"/>
          <p:cNvSpPr/>
          <p:nvPr/>
        </p:nvSpPr>
        <p:spPr>
          <a:xfrm>
            <a:off x="947076" y="3828802"/>
            <a:ext cx="1875193"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AU" dirty="0">
                <a:solidFill>
                  <a:prstClr val="black"/>
                </a:solidFill>
              </a:rPr>
              <a:t>or Protected Flora</a:t>
            </a:r>
            <a:endParaRPr lang="en-AU" dirty="0"/>
          </a:p>
        </p:txBody>
      </p:sp>
      <p:sp>
        <p:nvSpPr>
          <p:cNvPr id="10" name="Rectangle 9"/>
          <p:cNvSpPr/>
          <p:nvPr/>
        </p:nvSpPr>
        <p:spPr>
          <a:xfrm>
            <a:off x="506083" y="4496642"/>
            <a:ext cx="812840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AU" dirty="0">
                <a:solidFill>
                  <a:prstClr val="black"/>
                </a:solidFill>
              </a:rPr>
              <a:t>unless otherwise permitted by an Agreed Vegetation List.</a:t>
            </a:r>
            <a:endParaRPr lang="en-AU" dirty="0"/>
          </a:p>
        </p:txBody>
      </p:sp>
      <p:sp>
        <p:nvSpPr>
          <p:cNvPr id="12" name="Rectangle 11"/>
          <p:cNvSpPr/>
          <p:nvPr/>
        </p:nvSpPr>
        <p:spPr>
          <a:xfrm>
            <a:off x="509511" y="4956041"/>
            <a:ext cx="812497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en-AU" dirty="0">
                <a:solidFill>
                  <a:prstClr val="black"/>
                </a:solidFill>
              </a:rPr>
              <a:t>Firewood is to be collected only from the forest floor.</a:t>
            </a:r>
          </a:p>
        </p:txBody>
      </p:sp>
      <p:sp>
        <p:nvSpPr>
          <p:cNvPr id="13" name="Rectangle 12"/>
          <p:cNvSpPr/>
          <p:nvPr/>
        </p:nvSpPr>
        <p:spPr>
          <a:xfrm>
            <a:off x="4130304" y="2890084"/>
            <a:ext cx="4572000" cy="58477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r>
              <a:rPr lang="en-AU" sz="1600" dirty="0"/>
              <a:t>Section 60 of the </a:t>
            </a:r>
            <a:r>
              <a:rPr lang="en-AU" sz="1600" i="1" dirty="0"/>
              <a:t>Forests Act</a:t>
            </a:r>
            <a:r>
              <a:rPr lang="en-AU" sz="1600" dirty="0"/>
              <a:t> allows for any tree or class of tree to be protected.</a:t>
            </a:r>
          </a:p>
        </p:txBody>
      </p:sp>
      <p:sp>
        <p:nvSpPr>
          <p:cNvPr id="14" name="Rectangle 13"/>
          <p:cNvSpPr/>
          <p:nvPr/>
        </p:nvSpPr>
        <p:spPr>
          <a:xfrm>
            <a:off x="4130304" y="3721081"/>
            <a:ext cx="4572000" cy="584775"/>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r>
              <a:rPr lang="en-AU" sz="1600" dirty="0"/>
              <a:t>the </a:t>
            </a:r>
            <a:r>
              <a:rPr lang="en-AU" sz="1600" i="1" dirty="0"/>
              <a:t>Flora and Fauna Guarantee Act 1988 allows for any at risk flora to be listed as protected;</a:t>
            </a:r>
            <a:endParaRPr lang="en-AU" sz="1600" dirty="0"/>
          </a:p>
        </p:txBody>
      </p:sp>
      <p:cxnSp>
        <p:nvCxnSpPr>
          <p:cNvPr id="20" name="Straight Arrow Connector 19"/>
          <p:cNvCxnSpPr>
            <a:stCxn id="7" idx="3"/>
          </p:cNvCxnSpPr>
          <p:nvPr/>
        </p:nvCxnSpPr>
        <p:spPr>
          <a:xfrm>
            <a:off x="2818454" y="3097476"/>
            <a:ext cx="131185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2822269" y="4006577"/>
            <a:ext cx="131185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Rectangle 5"/>
          <p:cNvSpPr/>
          <p:nvPr/>
        </p:nvSpPr>
        <p:spPr>
          <a:xfrm>
            <a:off x="494769" y="5850365"/>
            <a:ext cx="8119053"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AU"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prohibitions on taking protected or threatened flora or fauna should not apply to Traditional Owners without their consent. </a:t>
            </a:r>
            <a:endParaRPr lang="en-AU" dirty="0">
              <a:solidFill>
                <a:srgbClr val="FF0000"/>
              </a:solidFill>
            </a:endParaRPr>
          </a:p>
        </p:txBody>
      </p:sp>
      <p:sp>
        <p:nvSpPr>
          <p:cNvPr id="17" name="Rectangle 16"/>
          <p:cNvSpPr/>
          <p:nvPr/>
        </p:nvSpPr>
        <p:spPr>
          <a:xfrm>
            <a:off x="1976148" y="5481033"/>
            <a:ext cx="5440168"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AU" b="1" dirty="0"/>
              <a:t>What did the TRC say? </a:t>
            </a:r>
            <a:endParaRPr lang="en-GB" b="1" dirty="0"/>
          </a:p>
        </p:txBody>
      </p:sp>
    </p:spTree>
    <p:extLst>
      <p:ext uri="{BB962C8B-B14F-4D97-AF65-F5344CB8AC3E}">
        <p14:creationId xmlns:p14="http://schemas.microsoft.com/office/powerpoint/2010/main" val="224971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1000"/>
                                        <p:tgtEl>
                                          <p:spTgt spid="6"/>
                                        </p:tgtEl>
                                      </p:cBhvr>
                                    </p:animEffect>
                                    <p:anim calcmode="lin" valueType="num">
                                      <p:cBhvr>
                                        <p:cTn id="78" dur="1000" fill="hold"/>
                                        <p:tgtEl>
                                          <p:spTgt spid="6"/>
                                        </p:tgtEl>
                                        <p:attrNameLst>
                                          <p:attrName>ppt_x</p:attrName>
                                        </p:attrNameLst>
                                      </p:cBhvr>
                                      <p:tavLst>
                                        <p:tav tm="0">
                                          <p:val>
                                            <p:strVal val="#ppt_x"/>
                                          </p:val>
                                        </p:tav>
                                        <p:tav tm="100000">
                                          <p:val>
                                            <p:strVal val="#ppt_x"/>
                                          </p:val>
                                        </p:tav>
                                      </p:tavLst>
                                    </p:anim>
                                    <p:anim calcmode="lin" valueType="num">
                                      <p:cBhvr>
                                        <p:cTn id="7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7" grpId="0" animBg="1"/>
      <p:bldP spid="9" grpId="0" animBg="1"/>
      <p:bldP spid="10" grpId="0" animBg="1"/>
      <p:bldP spid="12" grpId="0" animBg="1"/>
      <p:bldP spid="13" grpId="0" animBg="1"/>
      <p:bldP spid="14" grpId="0" animBg="1"/>
      <p:bldP spid="6" grpId="0" animBg="1"/>
      <p:bldP spid="1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13792"/>
            <a:ext cx="8229600" cy="1143000"/>
          </a:xfrm>
          <a:solidFill>
            <a:schemeClr val="accent2"/>
          </a:solidFill>
        </p:spPr>
        <p:txBody>
          <a:bodyPr/>
          <a:lstStyle/>
          <a:p>
            <a:pPr algn="ctr"/>
            <a:r>
              <a:rPr lang="en-AU" dirty="0">
                <a:solidFill>
                  <a:schemeClr val="bg1"/>
                </a:solidFill>
              </a:rPr>
              <a:t>NRA: Animals</a:t>
            </a:r>
          </a:p>
        </p:txBody>
      </p:sp>
      <p:sp>
        <p:nvSpPr>
          <p:cNvPr id="5" name="Slide Number Placeholder 4"/>
          <p:cNvSpPr>
            <a:spLocks noGrp="1"/>
          </p:cNvSpPr>
          <p:nvPr>
            <p:ph type="sldNum" sz="quarter" idx="12"/>
          </p:nvPr>
        </p:nvSpPr>
        <p:spPr/>
        <p:txBody>
          <a:bodyPr/>
          <a:lstStyle/>
          <a:p>
            <a:fld id="{B1B03286-66D5-43FB-A277-D51ADAD32112}" type="slidenum">
              <a:rPr lang="en-AU" smtClean="0"/>
              <a:t>73</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413835" y="1609549"/>
            <a:ext cx="828092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b="1" dirty="0"/>
              <a:t>Item 7: Conditions with respect to Animals</a:t>
            </a:r>
            <a:endParaRPr lang="en-AU" dirty="0"/>
          </a:p>
        </p:txBody>
      </p:sp>
      <p:sp>
        <p:nvSpPr>
          <p:cNvPr id="4" name="Rectangle 3"/>
          <p:cNvSpPr/>
          <p:nvPr/>
        </p:nvSpPr>
        <p:spPr>
          <a:xfrm>
            <a:off x="421597" y="3847093"/>
            <a:ext cx="8372426"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AU" sz="1600" dirty="0"/>
              <a:t>Where conducting an Agreed Activity with respect to Animals, Members must use their </a:t>
            </a:r>
            <a:r>
              <a:rPr lang="en-AU" sz="1600" b="1" dirty="0"/>
              <a:t>best endeavours </a:t>
            </a:r>
            <a:r>
              <a:rPr lang="en-AU" sz="1600" dirty="0"/>
              <a:t>to comply with any applicable codes, rules, or guidelines relevant to the Agreed Activity, and which seek to ensure: (</a:t>
            </a:r>
            <a:r>
              <a:rPr lang="en-AU" sz="1600" dirty="0" err="1"/>
              <a:t>i</a:t>
            </a:r>
            <a:r>
              <a:rPr lang="en-AU" sz="1600" dirty="0"/>
              <a:t>) the welfare and humane treatment; or (ii) safe consumption; of Animals. </a:t>
            </a:r>
          </a:p>
        </p:txBody>
      </p:sp>
      <p:sp>
        <p:nvSpPr>
          <p:cNvPr id="6" name="Rectangle 5"/>
          <p:cNvSpPr/>
          <p:nvPr/>
        </p:nvSpPr>
        <p:spPr>
          <a:xfrm>
            <a:off x="413835" y="2474800"/>
            <a:ext cx="3898057"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AU" sz="1600" dirty="0">
                <a:solidFill>
                  <a:prstClr val="black"/>
                </a:solidFill>
              </a:rPr>
              <a:t>Animals that are </a:t>
            </a:r>
            <a:r>
              <a:rPr lang="en-AU" sz="1600" b="1" dirty="0">
                <a:solidFill>
                  <a:prstClr val="black"/>
                </a:solidFill>
              </a:rPr>
              <a:t>Threatened</a:t>
            </a:r>
            <a:r>
              <a:rPr lang="en-AU" sz="1600" dirty="0">
                <a:solidFill>
                  <a:prstClr val="black"/>
                </a:solidFill>
              </a:rPr>
              <a:t>, unless otherwise permitted by the Agreed Animal List; and </a:t>
            </a:r>
          </a:p>
        </p:txBody>
      </p:sp>
      <p:sp>
        <p:nvSpPr>
          <p:cNvPr id="13" name="Rectangle 12"/>
          <p:cNvSpPr/>
          <p:nvPr/>
        </p:nvSpPr>
        <p:spPr>
          <a:xfrm>
            <a:off x="424761" y="3409624"/>
            <a:ext cx="7603623"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AU" sz="1600" dirty="0">
                <a:solidFill>
                  <a:prstClr val="black"/>
                </a:solidFill>
              </a:rPr>
              <a:t>a marine mammal, other than parts of dead stranded whales and dolphins.</a:t>
            </a:r>
          </a:p>
        </p:txBody>
      </p:sp>
      <p:sp>
        <p:nvSpPr>
          <p:cNvPr id="14" name="Rectangle 13"/>
          <p:cNvSpPr/>
          <p:nvPr/>
        </p:nvSpPr>
        <p:spPr>
          <a:xfrm>
            <a:off x="445898" y="2035626"/>
            <a:ext cx="828092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en-AU" dirty="0">
                <a:solidFill>
                  <a:prstClr val="black"/>
                </a:solidFill>
              </a:rPr>
              <a:t>Agreed Activities cannot be carried out with respect to:  </a:t>
            </a:r>
          </a:p>
        </p:txBody>
      </p:sp>
      <p:sp>
        <p:nvSpPr>
          <p:cNvPr id="15" name="Rectangle 14"/>
          <p:cNvSpPr/>
          <p:nvPr/>
        </p:nvSpPr>
        <p:spPr>
          <a:xfrm>
            <a:off x="4935154" y="2495956"/>
            <a:ext cx="3751646" cy="73866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sz="1400" dirty="0"/>
              <a:t>Vulnerable flora and fauna can be listed as threatened on Schedule 2 or under section 10 of the </a:t>
            </a:r>
            <a:r>
              <a:rPr lang="en-AU" sz="1400" i="1" dirty="0"/>
              <a:t>Flora and Fauna Guarantee Act 1988</a:t>
            </a:r>
            <a:endParaRPr lang="en-AU" sz="1400" dirty="0"/>
          </a:p>
        </p:txBody>
      </p:sp>
      <p:cxnSp>
        <p:nvCxnSpPr>
          <p:cNvPr id="17" name="Straight Arrow Connector 16"/>
          <p:cNvCxnSpPr/>
          <p:nvPr/>
        </p:nvCxnSpPr>
        <p:spPr>
          <a:xfrm>
            <a:off x="4266262" y="2890298"/>
            <a:ext cx="57606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Rectangle 15"/>
          <p:cNvSpPr/>
          <p:nvPr/>
        </p:nvSpPr>
        <p:spPr>
          <a:xfrm>
            <a:off x="1994714" y="5005647"/>
            <a:ext cx="5440168"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AU" b="1" dirty="0"/>
              <a:t>What did the TRC say? </a:t>
            </a:r>
            <a:endParaRPr lang="en-GB" b="1" dirty="0"/>
          </a:p>
        </p:txBody>
      </p:sp>
      <p:sp>
        <p:nvSpPr>
          <p:cNvPr id="18" name="Rectangle 17"/>
          <p:cNvSpPr/>
          <p:nvPr/>
        </p:nvSpPr>
        <p:spPr>
          <a:xfrm>
            <a:off x="506083" y="5392139"/>
            <a:ext cx="8119053"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AU"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prohibitions on taking protected or threatened flora or fauna should not apply to Traditional Owners without their consent. </a:t>
            </a:r>
            <a:endParaRPr lang="en-AU" sz="1600" dirty="0">
              <a:solidFill>
                <a:srgbClr val="FF0000"/>
              </a:solidFill>
            </a:endParaRPr>
          </a:p>
        </p:txBody>
      </p:sp>
      <p:sp>
        <p:nvSpPr>
          <p:cNvPr id="19" name="Rectangle 18"/>
          <p:cNvSpPr/>
          <p:nvPr/>
        </p:nvSpPr>
        <p:spPr>
          <a:xfrm>
            <a:off x="494767" y="5962074"/>
            <a:ext cx="8119053"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AU"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In the new template no restrictions on threatened animals for non-commercial purposes until agreed in an Agreed Animal List.</a:t>
            </a:r>
            <a:endParaRPr lang="en-AU" sz="1600" dirty="0">
              <a:solidFill>
                <a:srgbClr val="FF0000"/>
              </a:solidFill>
            </a:endParaRPr>
          </a:p>
        </p:txBody>
      </p:sp>
      <p:pic>
        <p:nvPicPr>
          <p:cNvPr id="20" name="Picture 19" descr="File:Green &lt;strong&gt;tick&lt;/strong&gt;.pn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7059" y="5834915"/>
            <a:ext cx="715421" cy="702544"/>
          </a:xfrm>
          <a:prstGeom prst="rect">
            <a:avLst/>
          </a:prstGeom>
        </p:spPr>
      </p:pic>
    </p:spTree>
    <p:extLst>
      <p:ext uri="{BB962C8B-B14F-4D97-AF65-F5344CB8AC3E}">
        <p14:creationId xmlns:p14="http://schemas.microsoft.com/office/powerpoint/2010/main" val="189134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1000"/>
                                        <p:tgtEl>
                                          <p:spTgt spid="20"/>
                                        </p:tgtEl>
                                      </p:cBhvr>
                                    </p:animEffect>
                                    <p:anim calcmode="lin" valueType="num">
                                      <p:cBhvr>
                                        <p:cTn id="75" dur="1000" fill="hold"/>
                                        <p:tgtEl>
                                          <p:spTgt spid="20"/>
                                        </p:tgtEl>
                                        <p:attrNameLst>
                                          <p:attrName>ppt_x</p:attrName>
                                        </p:attrNameLst>
                                      </p:cBhvr>
                                      <p:tavLst>
                                        <p:tav tm="0">
                                          <p:val>
                                            <p:strVal val="#ppt_x"/>
                                          </p:val>
                                        </p:tav>
                                        <p:tav tm="100000">
                                          <p:val>
                                            <p:strVal val="#ppt_x"/>
                                          </p:val>
                                        </p:tav>
                                      </p:tavLst>
                                    </p:anim>
                                    <p:anim calcmode="lin" valueType="num">
                                      <p:cBhvr>
                                        <p:cTn id="7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6" grpId="0" animBg="1"/>
      <p:bldP spid="13" grpId="0" animBg="1"/>
      <p:bldP spid="14" grpId="0" animBg="1"/>
      <p:bldP spid="15" grpId="0" animBg="1"/>
      <p:bldP spid="16" grpId="0" animBg="1"/>
      <p:bldP spid="18" grpId="0" animBg="1"/>
      <p:bldP spid="1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lstStyle/>
          <a:p>
            <a:pPr algn="ctr"/>
            <a:r>
              <a:rPr lang="en-AU" dirty="0">
                <a:solidFill>
                  <a:schemeClr val="bg1"/>
                </a:solidFill>
              </a:rPr>
              <a:t>NRA: Participation Strategies </a:t>
            </a:r>
          </a:p>
        </p:txBody>
      </p:sp>
      <p:sp>
        <p:nvSpPr>
          <p:cNvPr id="5" name="Slide Number Placeholder 4"/>
          <p:cNvSpPr>
            <a:spLocks noGrp="1"/>
          </p:cNvSpPr>
          <p:nvPr>
            <p:ph type="sldNum" sz="quarter" idx="12"/>
          </p:nvPr>
        </p:nvSpPr>
        <p:spPr/>
        <p:txBody>
          <a:bodyPr/>
          <a:lstStyle/>
          <a:p>
            <a:fld id="{B1B03286-66D5-43FB-A277-D51ADAD32112}" type="slidenum">
              <a:rPr lang="en-AU" smtClean="0"/>
              <a:t>74</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1"/>
          <p:cNvSpPr>
            <a:spLocks noChangeArrowheads="1"/>
          </p:cNvSpPr>
          <p:nvPr/>
        </p:nvSpPr>
        <p:spPr bwMode="auto">
          <a:xfrm>
            <a:off x="0" y="97795"/>
            <a:ext cx="80182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 pos="53975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53975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53975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53975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53975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53975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53975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53975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539750" algn="l"/>
              </a:tabLst>
              <a:defRPr>
                <a:solidFill>
                  <a:schemeClr val="tx1"/>
                </a:solidFill>
                <a:latin typeface="Arial" pitchFamily="34" charset="0"/>
                <a:cs typeface="Arial" pitchFamily="34" charset="0"/>
              </a:defRPr>
            </a:lvl9pPr>
          </a:lstStyle>
          <a:p>
            <a:pPr marL="457200" marR="0" lvl="1" indent="0" algn="l" defTabSz="914400" rtl="0" eaLnBrk="1" fontAlgn="base" latinLnBrk="0" hangingPunct="1">
              <a:lnSpc>
                <a:spcPct val="100000"/>
              </a:lnSpc>
              <a:spcBef>
                <a:spcPct val="0"/>
              </a:spcBef>
              <a:spcAft>
                <a:spcPct val="0"/>
              </a:spcAft>
              <a:buClrTx/>
              <a:buSzPct val="100000"/>
              <a:buFontTx/>
              <a:buAutoNum type="arabicPeriod"/>
              <a:tabLst>
                <a:tab pos="457200" algn="l"/>
                <a:tab pos="539750" algn="l"/>
              </a:tabLst>
            </a:pPr>
            <a:r>
              <a:rPr kumimoji="0" lang="en-AU" alt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AU"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p:nvPr/>
        </p:nvSpPr>
        <p:spPr>
          <a:xfrm>
            <a:off x="2051720" y="2990857"/>
            <a:ext cx="4674323"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base">
              <a:spcBef>
                <a:spcPct val="0"/>
              </a:spcBef>
              <a:spcAft>
                <a:spcPct val="0"/>
              </a:spcAft>
              <a:buSzPct val="100000"/>
              <a:tabLst>
                <a:tab pos="457200" algn="l"/>
                <a:tab pos="539750" algn="l"/>
              </a:tabLst>
            </a:pPr>
            <a:r>
              <a:rPr lang="en-AU" altLang="en-US" b="1" dirty="0" bmk="">
                <a:solidFill>
                  <a:schemeClr val="dk1"/>
                </a:solidFill>
              </a:rPr>
              <a:t>Participation Strategies </a:t>
            </a:r>
          </a:p>
        </p:txBody>
      </p:sp>
      <p:pic>
        <p:nvPicPr>
          <p:cNvPr id="9" name="Picture 8">
            <a:extLst>
              <a:ext uri="{FF2B5EF4-FFF2-40B4-BE49-F238E27FC236}">
                <a16:creationId xmlns:a16="http://schemas.microsoft.com/office/drawing/2014/main" id="{C56BF21E-9AC9-433D-87DE-A1F34594E4C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8088293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887229"/>
          </a:xfrm>
          <a:solidFill>
            <a:schemeClr val="accent2"/>
          </a:solidFill>
        </p:spPr>
        <p:txBody>
          <a:bodyPr/>
          <a:lstStyle/>
          <a:p>
            <a:pPr algn="ctr"/>
            <a:r>
              <a:rPr lang="en-AU" dirty="0">
                <a:solidFill>
                  <a:schemeClr val="bg1"/>
                </a:solidFill>
              </a:rPr>
              <a:t>NRA: Participation Strategies </a:t>
            </a:r>
          </a:p>
        </p:txBody>
      </p:sp>
      <p:sp>
        <p:nvSpPr>
          <p:cNvPr id="5" name="Slide Number Placeholder 4"/>
          <p:cNvSpPr>
            <a:spLocks noGrp="1"/>
          </p:cNvSpPr>
          <p:nvPr>
            <p:ph type="sldNum" sz="quarter" idx="12"/>
          </p:nvPr>
        </p:nvSpPr>
        <p:spPr/>
        <p:txBody>
          <a:bodyPr/>
          <a:lstStyle/>
          <a:p>
            <a:fld id="{B1B03286-66D5-43FB-A277-D51ADAD32112}" type="slidenum">
              <a:rPr lang="en-AU" smtClean="0"/>
              <a:t>75</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1"/>
          <p:cNvSpPr>
            <a:spLocks noChangeArrowheads="1"/>
          </p:cNvSpPr>
          <p:nvPr/>
        </p:nvSpPr>
        <p:spPr bwMode="auto">
          <a:xfrm>
            <a:off x="0" y="97795"/>
            <a:ext cx="80182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 pos="53975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53975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53975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53975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53975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53975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53975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53975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539750" algn="l"/>
              </a:tabLst>
              <a:defRPr>
                <a:solidFill>
                  <a:schemeClr val="tx1"/>
                </a:solidFill>
                <a:latin typeface="Arial" pitchFamily="34" charset="0"/>
                <a:cs typeface="Arial" pitchFamily="34" charset="0"/>
              </a:defRPr>
            </a:lvl9pPr>
          </a:lstStyle>
          <a:p>
            <a:pPr marL="457200" marR="0" lvl="1" indent="0" algn="l" defTabSz="914400" rtl="0" eaLnBrk="1" fontAlgn="base" latinLnBrk="0" hangingPunct="1">
              <a:lnSpc>
                <a:spcPct val="100000"/>
              </a:lnSpc>
              <a:spcBef>
                <a:spcPct val="0"/>
              </a:spcBef>
              <a:spcAft>
                <a:spcPct val="0"/>
              </a:spcAft>
              <a:buClrTx/>
              <a:buSzPct val="100000"/>
              <a:buFontTx/>
              <a:buAutoNum type="arabicPeriod"/>
              <a:tabLst>
                <a:tab pos="457200" algn="l"/>
                <a:tab pos="539750" algn="l"/>
              </a:tabLst>
            </a:pPr>
            <a:r>
              <a:rPr kumimoji="0" lang="en-AU" alt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AU"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p:nvPr/>
        </p:nvSpPr>
        <p:spPr>
          <a:xfrm>
            <a:off x="418484" y="1212009"/>
            <a:ext cx="806489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base">
              <a:spcBef>
                <a:spcPct val="0"/>
              </a:spcBef>
              <a:spcAft>
                <a:spcPct val="0"/>
              </a:spcAft>
              <a:buSzPct val="100000"/>
              <a:tabLst>
                <a:tab pos="457200" algn="l"/>
                <a:tab pos="539750" algn="l"/>
              </a:tabLst>
            </a:pPr>
            <a:r>
              <a:rPr lang="en-AU" altLang="en-US" dirty="0" bmk="">
                <a:solidFill>
                  <a:schemeClr val="dk1"/>
                </a:solidFill>
              </a:rPr>
              <a:t>The </a:t>
            </a:r>
            <a:r>
              <a:rPr lang="en-AU" altLang="en-US" b="1" dirty="0" bmk="">
                <a:solidFill>
                  <a:schemeClr val="dk1"/>
                </a:solidFill>
              </a:rPr>
              <a:t>Participation Strategies </a:t>
            </a:r>
            <a:r>
              <a:rPr lang="en-AU" altLang="en-US" dirty="0" bmk="">
                <a:solidFill>
                  <a:schemeClr val="dk1"/>
                </a:solidFill>
              </a:rPr>
              <a:t>cover the following:</a:t>
            </a:r>
          </a:p>
        </p:txBody>
      </p:sp>
      <p:sp>
        <p:nvSpPr>
          <p:cNvPr id="9" name="Rectangle 8"/>
          <p:cNvSpPr/>
          <p:nvPr/>
        </p:nvSpPr>
        <p:spPr>
          <a:xfrm>
            <a:off x="172524" y="2693023"/>
            <a:ext cx="6596536"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base">
              <a:spcBef>
                <a:spcPct val="0"/>
              </a:spcBef>
              <a:spcAft>
                <a:spcPct val="0"/>
              </a:spcAft>
              <a:buSzPct val="100000"/>
              <a:tabLst>
                <a:tab pos="457200" algn="l"/>
                <a:tab pos="539750" algn="l"/>
              </a:tabLst>
            </a:pPr>
            <a:r>
              <a:rPr lang="en-AU" b="1" dirty="0"/>
              <a:t>Monitoring and Research</a:t>
            </a:r>
            <a:endParaRPr lang="en-AU" dirty="0"/>
          </a:p>
        </p:txBody>
      </p:sp>
      <p:sp>
        <p:nvSpPr>
          <p:cNvPr id="10" name="Rectangle 9"/>
          <p:cNvSpPr/>
          <p:nvPr/>
        </p:nvSpPr>
        <p:spPr>
          <a:xfrm>
            <a:off x="130314" y="1767530"/>
            <a:ext cx="6609362"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b="1" dirty="0"/>
              <a:t> </a:t>
            </a:r>
            <a:r>
              <a:rPr lang="en-AU" sz="1600" b="1" dirty="0"/>
              <a:t>Policy and Planning</a:t>
            </a:r>
            <a:endParaRPr lang="en-AU" sz="1600" dirty="0"/>
          </a:p>
        </p:txBody>
      </p:sp>
      <p:sp>
        <p:nvSpPr>
          <p:cNvPr id="11" name="Rectangle 10"/>
          <p:cNvSpPr/>
          <p:nvPr/>
        </p:nvSpPr>
        <p:spPr>
          <a:xfrm>
            <a:off x="178470" y="3547735"/>
            <a:ext cx="6596536"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b="1" dirty="0"/>
              <a:t>Joint Venture</a:t>
            </a:r>
            <a:endParaRPr lang="en-AU" dirty="0"/>
          </a:p>
        </p:txBody>
      </p:sp>
      <p:sp>
        <p:nvSpPr>
          <p:cNvPr id="12" name="Rectangle 11"/>
          <p:cNvSpPr/>
          <p:nvPr/>
        </p:nvSpPr>
        <p:spPr>
          <a:xfrm>
            <a:off x="147139" y="4930818"/>
            <a:ext cx="6574499"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base">
              <a:spcBef>
                <a:spcPct val="0"/>
              </a:spcBef>
              <a:spcAft>
                <a:spcPct val="0"/>
              </a:spcAft>
              <a:buSzPct val="100000"/>
              <a:tabLst>
                <a:tab pos="457200" algn="l"/>
                <a:tab pos="539750" algn="l"/>
              </a:tabLst>
            </a:pPr>
            <a:r>
              <a:rPr lang="en-AU" b="1" dirty="0"/>
              <a:t>Communication</a:t>
            </a:r>
            <a:endParaRPr lang="en-AU" altLang="en-US" dirty="0" bmk=""/>
          </a:p>
        </p:txBody>
      </p:sp>
      <p:sp>
        <p:nvSpPr>
          <p:cNvPr id="6" name="Rectangle 5"/>
          <p:cNvSpPr/>
          <p:nvPr/>
        </p:nvSpPr>
        <p:spPr>
          <a:xfrm>
            <a:off x="157541" y="4235937"/>
            <a:ext cx="6517458"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b="1" dirty="0"/>
              <a:t>Board Appointments</a:t>
            </a:r>
            <a:endParaRPr lang="en-AU" dirty="0"/>
          </a:p>
        </p:txBody>
      </p:sp>
      <p:sp>
        <p:nvSpPr>
          <p:cNvPr id="13" name="Rectangle 12"/>
          <p:cNvSpPr/>
          <p:nvPr/>
        </p:nvSpPr>
        <p:spPr>
          <a:xfrm>
            <a:off x="128035" y="5769244"/>
            <a:ext cx="6609362"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b="1" dirty="0"/>
              <a:t>Implementation</a:t>
            </a:r>
            <a:endParaRPr lang="en-AU" dirty="0"/>
          </a:p>
        </p:txBody>
      </p:sp>
      <p:sp>
        <p:nvSpPr>
          <p:cNvPr id="15" name="Rectangle 14"/>
          <p:cNvSpPr/>
          <p:nvPr/>
        </p:nvSpPr>
        <p:spPr>
          <a:xfrm>
            <a:off x="147139" y="6416671"/>
            <a:ext cx="6585284"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b="1" dirty="0"/>
              <a:t>Review</a:t>
            </a:r>
            <a:endParaRPr lang="en-AU" dirty="0"/>
          </a:p>
        </p:txBody>
      </p:sp>
      <p:sp>
        <p:nvSpPr>
          <p:cNvPr id="16" name="Rectangle 15"/>
          <p:cNvSpPr/>
          <p:nvPr/>
        </p:nvSpPr>
        <p:spPr>
          <a:xfrm>
            <a:off x="683568" y="2070473"/>
            <a:ext cx="8347553" cy="49244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AU" sz="1200" dirty="0">
                <a:solidFill>
                  <a:prstClr val="black"/>
                </a:solidFill>
              </a:rPr>
              <a:t>The relevant State agency will notify the Corporation at the formative stage of the development and review of NRM policies and regional strategic plans and the Corporation will have the opportunity to actively participate</a:t>
            </a:r>
            <a:r>
              <a:rPr lang="en-AU" sz="1400" dirty="0">
                <a:solidFill>
                  <a:prstClr val="black"/>
                </a:solidFill>
              </a:rPr>
              <a:t>. </a:t>
            </a:r>
            <a:endParaRPr lang="en-AU" sz="1400" dirty="0"/>
          </a:p>
        </p:txBody>
      </p:sp>
      <p:sp>
        <p:nvSpPr>
          <p:cNvPr id="17" name="Rectangle 16"/>
          <p:cNvSpPr/>
          <p:nvPr/>
        </p:nvSpPr>
        <p:spPr>
          <a:xfrm>
            <a:off x="786218" y="2962350"/>
            <a:ext cx="8283264" cy="47491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en-AU" sz="1200" dirty="0"/>
              <a:t>Prior to commencing publically funded NRM research and monitoring, the State will notify the Corporation and provide it with the opportunity to participate, including in the design and scoping of research, implementation, skills development and training. </a:t>
            </a:r>
          </a:p>
        </p:txBody>
      </p:sp>
      <p:sp>
        <p:nvSpPr>
          <p:cNvPr id="18" name="Rectangle 17"/>
          <p:cNvSpPr/>
          <p:nvPr/>
        </p:nvSpPr>
        <p:spPr>
          <a:xfrm>
            <a:off x="625097" y="3850391"/>
            <a:ext cx="8414166" cy="27699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en-AU" sz="1200" dirty="0"/>
              <a:t>The parties agree to consider entering into commercial joint venture opportunities (relevant to the NRM )</a:t>
            </a:r>
          </a:p>
        </p:txBody>
      </p:sp>
      <p:sp>
        <p:nvSpPr>
          <p:cNvPr id="19" name="Rectangle 18"/>
          <p:cNvSpPr/>
          <p:nvPr/>
        </p:nvSpPr>
        <p:spPr>
          <a:xfrm>
            <a:off x="623535" y="4520893"/>
            <a:ext cx="8407586" cy="27699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en-AU" sz="1200" dirty="0"/>
              <a:t>The State will advise the Corporation of any upcoming vacancies to all NRM statutory entities (e.g. CMAs and Water Corporations).</a:t>
            </a:r>
          </a:p>
        </p:txBody>
      </p:sp>
      <p:sp>
        <p:nvSpPr>
          <p:cNvPr id="20" name="Rectangle 19"/>
          <p:cNvSpPr/>
          <p:nvPr/>
        </p:nvSpPr>
        <p:spPr>
          <a:xfrm>
            <a:off x="553734" y="5236219"/>
            <a:ext cx="8393721"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en-AU" sz="1200" dirty="0"/>
              <a:t>The State's lead NRM agencies will develop communication strategies within their organisations to increase awareness of these strategies and their obligations contained therein.</a:t>
            </a:r>
          </a:p>
        </p:txBody>
      </p:sp>
      <p:sp>
        <p:nvSpPr>
          <p:cNvPr id="21" name="Rectangle 20"/>
          <p:cNvSpPr/>
          <p:nvPr/>
        </p:nvSpPr>
        <p:spPr>
          <a:xfrm>
            <a:off x="709571" y="6047339"/>
            <a:ext cx="8346754" cy="27699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en-AU" sz="1200" dirty="0"/>
              <a:t>The State will establish and support processes such as governance and project management to implement these strategies.  </a:t>
            </a:r>
          </a:p>
        </p:txBody>
      </p:sp>
      <p:sp>
        <p:nvSpPr>
          <p:cNvPr id="22" name="Rectangle 21"/>
          <p:cNvSpPr/>
          <p:nvPr/>
        </p:nvSpPr>
        <p:spPr>
          <a:xfrm>
            <a:off x="971600" y="6457252"/>
            <a:ext cx="8321302" cy="27699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AU" sz="1200" dirty="0"/>
              <a:t>These strategies will be incorporated into the RSA Monitoring and Evaluation Plan and annual monitored and evaluated.</a:t>
            </a:r>
          </a:p>
        </p:txBody>
      </p:sp>
    </p:spTree>
    <p:extLst>
      <p:ext uri="{BB962C8B-B14F-4D97-AF65-F5344CB8AC3E}">
        <p14:creationId xmlns:p14="http://schemas.microsoft.com/office/powerpoint/2010/main" val="130956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1000"/>
                                        <p:tgtEl>
                                          <p:spTgt spid="22"/>
                                        </p:tgtEl>
                                      </p:cBhvr>
                                    </p:animEffect>
                                    <p:anim calcmode="lin" valueType="num">
                                      <p:cBhvr>
                                        <p:cTn id="92" dur="1000" fill="hold"/>
                                        <p:tgtEl>
                                          <p:spTgt spid="22"/>
                                        </p:tgtEl>
                                        <p:attrNameLst>
                                          <p:attrName>ppt_x</p:attrName>
                                        </p:attrNameLst>
                                      </p:cBhvr>
                                      <p:tavLst>
                                        <p:tav tm="0">
                                          <p:val>
                                            <p:strVal val="#ppt_x"/>
                                          </p:val>
                                        </p:tav>
                                        <p:tav tm="100000">
                                          <p:val>
                                            <p:strVal val="#ppt_x"/>
                                          </p:val>
                                        </p:tav>
                                      </p:tavLst>
                                    </p:anim>
                                    <p:anim calcmode="lin" valueType="num">
                                      <p:cBhvr>
                                        <p:cTn id="9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6" grpId="0" animBg="1"/>
      <p:bldP spid="13"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lstStyle/>
          <a:p>
            <a:pPr algn="ctr"/>
            <a:r>
              <a:rPr lang="en-AU" dirty="0">
                <a:solidFill>
                  <a:schemeClr val="bg1"/>
                </a:solidFill>
              </a:rPr>
              <a:t>NRA: Participation Strategies </a:t>
            </a:r>
          </a:p>
        </p:txBody>
      </p:sp>
      <p:sp>
        <p:nvSpPr>
          <p:cNvPr id="5" name="Slide Number Placeholder 4"/>
          <p:cNvSpPr>
            <a:spLocks noGrp="1"/>
          </p:cNvSpPr>
          <p:nvPr>
            <p:ph type="sldNum" sz="quarter" idx="12"/>
          </p:nvPr>
        </p:nvSpPr>
        <p:spPr/>
        <p:txBody>
          <a:bodyPr/>
          <a:lstStyle/>
          <a:p>
            <a:fld id="{B1B03286-66D5-43FB-A277-D51ADAD32112}" type="slidenum">
              <a:rPr lang="en-AU" smtClean="0"/>
              <a:t>76</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1"/>
          <p:cNvSpPr>
            <a:spLocks noChangeArrowheads="1"/>
          </p:cNvSpPr>
          <p:nvPr/>
        </p:nvSpPr>
        <p:spPr bwMode="auto">
          <a:xfrm>
            <a:off x="0" y="97795"/>
            <a:ext cx="80182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 pos="53975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53975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53975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53975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53975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53975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53975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53975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539750" algn="l"/>
              </a:tabLst>
              <a:defRPr>
                <a:solidFill>
                  <a:schemeClr val="tx1"/>
                </a:solidFill>
                <a:latin typeface="Arial" pitchFamily="34" charset="0"/>
                <a:cs typeface="Arial" pitchFamily="34" charset="0"/>
              </a:defRPr>
            </a:lvl9pPr>
          </a:lstStyle>
          <a:p>
            <a:pPr marL="457200" marR="0" lvl="1" indent="0" algn="l" defTabSz="914400" rtl="0" eaLnBrk="1" fontAlgn="base" latinLnBrk="0" hangingPunct="1">
              <a:lnSpc>
                <a:spcPct val="100000"/>
              </a:lnSpc>
              <a:spcBef>
                <a:spcPct val="0"/>
              </a:spcBef>
              <a:spcAft>
                <a:spcPct val="0"/>
              </a:spcAft>
              <a:buClrTx/>
              <a:buSzPct val="100000"/>
              <a:buFontTx/>
              <a:buAutoNum type="arabicPeriod"/>
              <a:tabLst>
                <a:tab pos="457200" algn="l"/>
                <a:tab pos="539750" algn="l"/>
              </a:tabLst>
            </a:pPr>
            <a:r>
              <a:rPr kumimoji="0" lang="en-AU" alt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AU"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8"/>
          <p:cNvSpPr/>
          <p:nvPr/>
        </p:nvSpPr>
        <p:spPr>
          <a:xfrm>
            <a:off x="1907704" y="2060848"/>
            <a:ext cx="5440168"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AU" b="1" dirty="0"/>
              <a:t>What did the TRC say? </a:t>
            </a:r>
            <a:endParaRPr lang="en-GB" b="1" dirty="0"/>
          </a:p>
        </p:txBody>
      </p:sp>
      <p:sp>
        <p:nvSpPr>
          <p:cNvPr id="10" name="Rectangle 9"/>
          <p:cNvSpPr/>
          <p:nvPr/>
        </p:nvSpPr>
        <p:spPr>
          <a:xfrm>
            <a:off x="611560" y="2492896"/>
            <a:ext cx="7704856"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AU"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participation strategies should be mandated with clear deliverables and outcomes, for instances requirements to meet set objectives by certain deadlines, rather than aspirational open-ended obligations to use best endeavours or take reasonable steps. This would enable the parties (and any independent reviewer) to track performance and better assess whether outcomes of agreements are being achieved. </a:t>
            </a:r>
            <a:endParaRPr lang="en-AU" dirty="0">
              <a:solidFill>
                <a:srgbClr val="FF0000"/>
              </a:solidFill>
            </a:endParaRPr>
          </a:p>
        </p:txBody>
      </p:sp>
      <p:pic>
        <p:nvPicPr>
          <p:cNvPr id="11" name="Picture 10">
            <a:extLst>
              <a:ext uri="{FF2B5EF4-FFF2-40B4-BE49-F238E27FC236}">
                <a16:creationId xmlns:a16="http://schemas.microsoft.com/office/drawing/2014/main" id="{E77B8A82-D4BD-45D9-A8F1-477325FF243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191359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lstStyle/>
          <a:p>
            <a:pPr algn="ctr"/>
            <a:r>
              <a:rPr lang="en-AU" dirty="0">
                <a:solidFill>
                  <a:schemeClr val="bg1"/>
                </a:solidFill>
              </a:rPr>
              <a:t>NRA: Participation Strategies </a:t>
            </a:r>
          </a:p>
        </p:txBody>
      </p:sp>
      <p:sp>
        <p:nvSpPr>
          <p:cNvPr id="5" name="Slide Number Placeholder 4"/>
          <p:cNvSpPr>
            <a:spLocks noGrp="1"/>
          </p:cNvSpPr>
          <p:nvPr>
            <p:ph type="sldNum" sz="quarter" idx="12"/>
          </p:nvPr>
        </p:nvSpPr>
        <p:spPr/>
        <p:txBody>
          <a:bodyPr/>
          <a:lstStyle/>
          <a:p>
            <a:fld id="{B1B03286-66D5-43FB-A277-D51ADAD32112}" type="slidenum">
              <a:rPr lang="en-AU" smtClean="0"/>
              <a:t>77</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1"/>
          <p:cNvSpPr>
            <a:spLocks noChangeArrowheads="1"/>
          </p:cNvSpPr>
          <p:nvPr/>
        </p:nvSpPr>
        <p:spPr bwMode="auto">
          <a:xfrm>
            <a:off x="0" y="97795"/>
            <a:ext cx="80182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 pos="53975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53975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53975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53975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53975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53975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53975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53975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539750" algn="l"/>
              </a:tabLst>
              <a:defRPr>
                <a:solidFill>
                  <a:schemeClr val="tx1"/>
                </a:solidFill>
                <a:latin typeface="Arial" pitchFamily="34" charset="0"/>
                <a:cs typeface="Arial" pitchFamily="34" charset="0"/>
              </a:defRPr>
            </a:lvl9pPr>
          </a:lstStyle>
          <a:p>
            <a:pPr marL="457200" marR="0" lvl="1" indent="0" algn="l" defTabSz="914400" rtl="0" eaLnBrk="1" fontAlgn="base" latinLnBrk="0" hangingPunct="1">
              <a:lnSpc>
                <a:spcPct val="100000"/>
              </a:lnSpc>
              <a:spcBef>
                <a:spcPct val="0"/>
              </a:spcBef>
              <a:spcAft>
                <a:spcPct val="0"/>
              </a:spcAft>
              <a:buClrTx/>
              <a:buSzPct val="100000"/>
              <a:buFontTx/>
              <a:buAutoNum type="arabicPeriod"/>
              <a:tabLst>
                <a:tab pos="457200" algn="l"/>
                <a:tab pos="539750" algn="l"/>
              </a:tabLst>
            </a:pPr>
            <a:r>
              <a:rPr kumimoji="0" lang="en-AU" alt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AU"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p:nvPr/>
        </p:nvSpPr>
        <p:spPr>
          <a:xfrm>
            <a:off x="274520" y="1488075"/>
            <a:ext cx="8604448"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sz="1600" dirty="0">
                <a:solidFill>
                  <a:prstClr val="black"/>
                </a:solidFill>
              </a:rPr>
              <a:t>The procurement strategy establishes an </a:t>
            </a:r>
            <a:r>
              <a:rPr lang="en-AU" sz="1600" b="1" dirty="0">
                <a:solidFill>
                  <a:prstClr val="black"/>
                </a:solidFill>
              </a:rPr>
              <a:t>annual target </a:t>
            </a:r>
            <a:r>
              <a:rPr lang="en-AU" sz="1600" dirty="0">
                <a:solidFill>
                  <a:prstClr val="black"/>
                </a:solidFill>
              </a:rPr>
              <a:t>for each State agency (see definition) to procure NRM from the Corporation’s suppliers in the Agreement area</a:t>
            </a:r>
            <a:endParaRPr lang="en-AU" sz="1600" dirty="0"/>
          </a:p>
        </p:txBody>
      </p:sp>
      <p:sp>
        <p:nvSpPr>
          <p:cNvPr id="9" name="Rectangle 8"/>
          <p:cNvSpPr/>
          <p:nvPr/>
        </p:nvSpPr>
        <p:spPr>
          <a:xfrm>
            <a:off x="274520" y="2159284"/>
            <a:ext cx="8604448"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AU" sz="1600" dirty="0">
                <a:solidFill>
                  <a:prstClr val="black"/>
                </a:solidFill>
              </a:rPr>
              <a:t>The </a:t>
            </a:r>
            <a:r>
              <a:rPr lang="en-AU" sz="1600" b="1" dirty="0">
                <a:solidFill>
                  <a:prstClr val="black"/>
                </a:solidFill>
              </a:rPr>
              <a:t>target is 10% of each agency’s ‘total spend’ </a:t>
            </a:r>
            <a:r>
              <a:rPr lang="en-AU" sz="1600" dirty="0">
                <a:solidFill>
                  <a:prstClr val="black"/>
                </a:solidFill>
              </a:rPr>
              <a:t>on procuring NRM in the Agreement area each financial year. The ‘total spend’ on NRM procurement will be calculated annually by departments when budgets and forward work programs are set. </a:t>
            </a:r>
          </a:p>
        </p:txBody>
      </p:sp>
      <p:sp>
        <p:nvSpPr>
          <p:cNvPr id="11" name="Rectangle 10"/>
          <p:cNvSpPr/>
          <p:nvPr/>
        </p:nvSpPr>
        <p:spPr>
          <a:xfrm>
            <a:off x="274520" y="3089799"/>
            <a:ext cx="8604448"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AU" sz="1600" dirty="0">
                <a:solidFill>
                  <a:prstClr val="black"/>
                </a:solidFill>
              </a:rPr>
              <a:t>The procurement strategy also commits the State and the Corporation to jointly establish a </a:t>
            </a:r>
            <a:r>
              <a:rPr lang="en-AU" sz="1600" b="1" dirty="0">
                <a:solidFill>
                  <a:prstClr val="black"/>
                </a:solidFill>
              </a:rPr>
              <a:t>Right of First Refusal </a:t>
            </a:r>
            <a:r>
              <a:rPr lang="en-AU" sz="1600" dirty="0">
                <a:solidFill>
                  <a:prstClr val="black"/>
                </a:solidFill>
              </a:rPr>
              <a:t>process to be followed by the Parties.</a:t>
            </a:r>
          </a:p>
        </p:txBody>
      </p:sp>
      <p:sp>
        <p:nvSpPr>
          <p:cNvPr id="13" name="Rectangle 12"/>
          <p:cNvSpPr/>
          <p:nvPr/>
        </p:nvSpPr>
        <p:spPr>
          <a:xfrm>
            <a:off x="269327" y="3774092"/>
            <a:ext cx="8567931"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AU" sz="1600" dirty="0">
                <a:solidFill>
                  <a:prstClr val="black"/>
                </a:solidFill>
              </a:rPr>
              <a:t>Where the procurement strategy is inconsistent with the policies of the Victorian Government Purchasing Board (VGPB), relevant Ministerial directions for Public Construction related procurement, or with individual departmental procurement policies, the RSA procurement strategy is to prevail. </a:t>
            </a:r>
          </a:p>
        </p:txBody>
      </p:sp>
      <p:sp>
        <p:nvSpPr>
          <p:cNvPr id="14" name="Rectangle 13"/>
          <p:cNvSpPr/>
          <p:nvPr/>
        </p:nvSpPr>
        <p:spPr>
          <a:xfrm>
            <a:off x="1955304" y="4779122"/>
            <a:ext cx="5440168"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AU" b="1" dirty="0"/>
              <a:t>What did the TRC say? </a:t>
            </a:r>
            <a:endParaRPr lang="en-GB" b="1" dirty="0"/>
          </a:p>
        </p:txBody>
      </p:sp>
      <p:sp>
        <p:nvSpPr>
          <p:cNvPr id="6" name="Rectangle 5"/>
          <p:cNvSpPr/>
          <p:nvPr/>
        </p:nvSpPr>
        <p:spPr>
          <a:xfrm>
            <a:off x="1115616" y="5148454"/>
            <a:ext cx="7056784" cy="12082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15000"/>
              </a:lnSpc>
              <a:spcAft>
                <a:spcPts val="1000"/>
              </a:spcAft>
            </a:pPr>
            <a:r>
              <a:rPr lang="en-AU"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Adopt the procurement method put forward by </a:t>
            </a:r>
            <a:r>
              <a:rPr lang="en-AU" sz="16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Dja</a:t>
            </a:r>
            <a:r>
              <a:rPr lang="en-AU"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AU" sz="16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Dja</a:t>
            </a:r>
            <a:r>
              <a:rPr lang="en-AU"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Wurrung, which would allocate a specific dollar amount for Natural Resource Management spend within the region each financial year, which must be allocated to, and through, the relevant Traditional Owner Group Entity.</a:t>
            </a:r>
          </a:p>
        </p:txBody>
      </p:sp>
      <p:pic>
        <p:nvPicPr>
          <p:cNvPr id="15" name="Picture 14">
            <a:extLst>
              <a:ext uri="{FF2B5EF4-FFF2-40B4-BE49-F238E27FC236}">
                <a16:creationId xmlns:a16="http://schemas.microsoft.com/office/drawing/2014/main" id="{9C4E2E27-DE95-4954-AF9F-178BE985D01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337231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4" grpId="0" animBg="1"/>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484" y="221435"/>
            <a:ext cx="8229600" cy="1143000"/>
          </a:xfrm>
          <a:solidFill>
            <a:schemeClr val="accent2"/>
          </a:solidFill>
        </p:spPr>
        <p:txBody>
          <a:bodyPr/>
          <a:lstStyle/>
          <a:p>
            <a:pPr algn="ctr"/>
            <a:r>
              <a:rPr lang="en-AU" dirty="0">
                <a:solidFill>
                  <a:schemeClr val="bg1"/>
                </a:solidFill>
              </a:rPr>
              <a:t>NRA: What else?</a:t>
            </a:r>
          </a:p>
        </p:txBody>
      </p:sp>
      <p:sp>
        <p:nvSpPr>
          <p:cNvPr id="5" name="Slide Number Placeholder 4"/>
          <p:cNvSpPr>
            <a:spLocks noGrp="1"/>
          </p:cNvSpPr>
          <p:nvPr>
            <p:ph type="sldNum" sz="quarter" idx="12"/>
          </p:nvPr>
        </p:nvSpPr>
        <p:spPr/>
        <p:txBody>
          <a:bodyPr/>
          <a:lstStyle/>
          <a:p>
            <a:fld id="{B1B03286-66D5-43FB-A277-D51ADAD32112}" type="slidenum">
              <a:rPr lang="en-AU" smtClean="0"/>
              <a:t>78</a:t>
            </a:fld>
            <a:endParaRPr lang="en-AU" dirty="0"/>
          </a:p>
        </p:txBody>
      </p:sp>
      <p:sp>
        <p:nvSpPr>
          <p:cNvPr id="3" name="Rectangle 2"/>
          <p:cNvSpPr/>
          <p:nvPr/>
        </p:nvSpPr>
        <p:spPr>
          <a:xfrm>
            <a:off x="5940152" y="5949280"/>
            <a:ext cx="29523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1"/>
          <p:cNvSpPr>
            <a:spLocks noChangeArrowheads="1"/>
          </p:cNvSpPr>
          <p:nvPr/>
        </p:nvSpPr>
        <p:spPr bwMode="auto">
          <a:xfrm>
            <a:off x="0" y="97795"/>
            <a:ext cx="80182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 pos="539750" algn="l"/>
              </a:tabLst>
              <a:defRPr>
                <a:solidFill>
                  <a:schemeClr val="tx1"/>
                </a:solidFill>
                <a:latin typeface="Arial" pitchFamily="34" charset="0"/>
                <a:cs typeface="Arial" pitchFamily="34" charset="0"/>
              </a:defRPr>
            </a:lvl1pPr>
            <a:lvl2pPr fontAlgn="base">
              <a:spcBef>
                <a:spcPct val="0"/>
              </a:spcBef>
              <a:spcAft>
                <a:spcPct val="0"/>
              </a:spcAft>
              <a:tabLst>
                <a:tab pos="457200" algn="l"/>
                <a:tab pos="539750" algn="l"/>
              </a:tabLst>
              <a:defRPr>
                <a:solidFill>
                  <a:schemeClr val="tx1"/>
                </a:solidFill>
                <a:latin typeface="Arial" pitchFamily="34" charset="0"/>
                <a:cs typeface="Arial" pitchFamily="34" charset="0"/>
              </a:defRPr>
            </a:lvl2pPr>
            <a:lvl3pPr fontAlgn="base">
              <a:spcBef>
                <a:spcPct val="0"/>
              </a:spcBef>
              <a:spcAft>
                <a:spcPct val="0"/>
              </a:spcAft>
              <a:tabLst>
                <a:tab pos="457200" algn="l"/>
                <a:tab pos="539750" algn="l"/>
              </a:tabLst>
              <a:defRPr>
                <a:solidFill>
                  <a:schemeClr val="tx1"/>
                </a:solidFill>
                <a:latin typeface="Arial" pitchFamily="34" charset="0"/>
                <a:cs typeface="Arial" pitchFamily="34" charset="0"/>
              </a:defRPr>
            </a:lvl3pPr>
            <a:lvl4pPr fontAlgn="base">
              <a:spcBef>
                <a:spcPct val="0"/>
              </a:spcBef>
              <a:spcAft>
                <a:spcPct val="0"/>
              </a:spcAft>
              <a:tabLst>
                <a:tab pos="457200" algn="l"/>
                <a:tab pos="539750" algn="l"/>
              </a:tabLst>
              <a:defRPr>
                <a:solidFill>
                  <a:schemeClr val="tx1"/>
                </a:solidFill>
                <a:latin typeface="Arial" pitchFamily="34" charset="0"/>
                <a:cs typeface="Arial" pitchFamily="34" charset="0"/>
              </a:defRPr>
            </a:lvl4pPr>
            <a:lvl5pPr fontAlgn="base">
              <a:spcBef>
                <a:spcPct val="0"/>
              </a:spcBef>
              <a:spcAft>
                <a:spcPct val="0"/>
              </a:spcAft>
              <a:tabLst>
                <a:tab pos="457200" algn="l"/>
                <a:tab pos="539750" algn="l"/>
              </a:tabLst>
              <a:defRPr>
                <a:solidFill>
                  <a:schemeClr val="tx1"/>
                </a:solidFill>
                <a:latin typeface="Arial" pitchFamily="34" charset="0"/>
                <a:cs typeface="Arial" pitchFamily="34" charset="0"/>
              </a:defRPr>
            </a:lvl5pPr>
            <a:lvl6pPr fontAlgn="base">
              <a:spcBef>
                <a:spcPct val="0"/>
              </a:spcBef>
              <a:spcAft>
                <a:spcPct val="0"/>
              </a:spcAft>
              <a:tabLst>
                <a:tab pos="457200" algn="l"/>
                <a:tab pos="539750" algn="l"/>
              </a:tabLst>
              <a:defRPr>
                <a:solidFill>
                  <a:schemeClr val="tx1"/>
                </a:solidFill>
                <a:latin typeface="Arial" pitchFamily="34" charset="0"/>
                <a:cs typeface="Arial" pitchFamily="34" charset="0"/>
              </a:defRPr>
            </a:lvl6pPr>
            <a:lvl7pPr fontAlgn="base">
              <a:spcBef>
                <a:spcPct val="0"/>
              </a:spcBef>
              <a:spcAft>
                <a:spcPct val="0"/>
              </a:spcAft>
              <a:tabLst>
                <a:tab pos="457200" algn="l"/>
                <a:tab pos="539750" algn="l"/>
              </a:tabLst>
              <a:defRPr>
                <a:solidFill>
                  <a:schemeClr val="tx1"/>
                </a:solidFill>
                <a:latin typeface="Arial" pitchFamily="34" charset="0"/>
                <a:cs typeface="Arial" pitchFamily="34" charset="0"/>
              </a:defRPr>
            </a:lvl7pPr>
            <a:lvl8pPr fontAlgn="base">
              <a:spcBef>
                <a:spcPct val="0"/>
              </a:spcBef>
              <a:spcAft>
                <a:spcPct val="0"/>
              </a:spcAft>
              <a:tabLst>
                <a:tab pos="457200" algn="l"/>
                <a:tab pos="539750" algn="l"/>
              </a:tabLst>
              <a:defRPr>
                <a:solidFill>
                  <a:schemeClr val="tx1"/>
                </a:solidFill>
                <a:latin typeface="Arial" pitchFamily="34" charset="0"/>
                <a:cs typeface="Arial" pitchFamily="34" charset="0"/>
              </a:defRPr>
            </a:lvl8pPr>
            <a:lvl9pPr fontAlgn="base">
              <a:spcBef>
                <a:spcPct val="0"/>
              </a:spcBef>
              <a:spcAft>
                <a:spcPct val="0"/>
              </a:spcAft>
              <a:tabLst>
                <a:tab pos="457200" algn="l"/>
                <a:tab pos="539750" algn="l"/>
              </a:tabLst>
              <a:defRPr>
                <a:solidFill>
                  <a:schemeClr val="tx1"/>
                </a:solidFill>
                <a:latin typeface="Arial" pitchFamily="34" charset="0"/>
                <a:cs typeface="Arial" pitchFamily="34" charset="0"/>
              </a:defRPr>
            </a:lvl9pPr>
          </a:lstStyle>
          <a:p>
            <a:pPr marL="457200" marR="0" lvl="1" indent="0" algn="l" defTabSz="914400" rtl="0" eaLnBrk="1" fontAlgn="base" latinLnBrk="0" hangingPunct="1">
              <a:lnSpc>
                <a:spcPct val="100000"/>
              </a:lnSpc>
              <a:spcBef>
                <a:spcPct val="0"/>
              </a:spcBef>
              <a:spcAft>
                <a:spcPct val="0"/>
              </a:spcAft>
              <a:buClrTx/>
              <a:buSzPct val="100000"/>
              <a:buFontTx/>
              <a:buAutoNum type="arabicPeriod"/>
              <a:tabLst>
                <a:tab pos="457200" algn="l"/>
                <a:tab pos="539750" algn="l"/>
              </a:tabLst>
            </a:pPr>
            <a:r>
              <a:rPr kumimoji="0" lang="en-AU" altLang="en-US"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en-AU"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13"/>
          <p:cNvSpPr/>
          <p:nvPr/>
        </p:nvSpPr>
        <p:spPr>
          <a:xfrm>
            <a:off x="1475656" y="1463221"/>
            <a:ext cx="6248476"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AU" b="1" dirty="0"/>
              <a:t>What other things did the TRC ask for in relation to the NRA?</a:t>
            </a:r>
            <a:endParaRPr lang="en-GB" b="1" dirty="0"/>
          </a:p>
        </p:txBody>
      </p:sp>
      <p:sp>
        <p:nvSpPr>
          <p:cNvPr id="6" name="Rectangle 5"/>
          <p:cNvSpPr/>
          <p:nvPr/>
        </p:nvSpPr>
        <p:spPr>
          <a:xfrm>
            <a:off x="5378969" y="4298883"/>
            <a:ext cx="3502219" cy="8587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15000"/>
              </a:lnSpc>
              <a:spcAft>
                <a:spcPts val="1000"/>
              </a:spcAft>
            </a:pPr>
            <a:r>
              <a:rPr lang="en-AU" sz="1400" dirty="0"/>
              <a:t>Adequate resources be allocated to the State, land managers and Local Governments in order to achieve objectives of the NRA.</a:t>
            </a:r>
            <a:endParaRPr lang="en-AU"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539552" y="2475622"/>
            <a:ext cx="4572000" cy="329192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1000"/>
              </a:spcAft>
            </a:pPr>
            <a:r>
              <a:rPr lang="en-AU"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State should adopts stronger implementation and review provisions including: </a:t>
            </a:r>
          </a:p>
          <a:p>
            <a:pPr marL="171450" indent="-171450" algn="just">
              <a:lnSpc>
                <a:spcPct val="115000"/>
              </a:lnSpc>
              <a:spcAft>
                <a:spcPts val="1000"/>
              </a:spcAft>
              <a:buFont typeface="Arial" panose="020B0604020202020204" pitchFamily="34" charset="0"/>
              <a:buChar char="•"/>
            </a:pPr>
            <a:r>
              <a:rPr lang="en-AU"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introduction of an independent process of review to assess whether the State and other land managers are meeting objectives under the NRA;</a:t>
            </a:r>
          </a:p>
          <a:p>
            <a:pPr marL="171450" indent="-171450" algn="just">
              <a:lnSpc>
                <a:spcPct val="115000"/>
              </a:lnSpc>
              <a:spcAft>
                <a:spcPts val="1000"/>
              </a:spcAft>
              <a:buFont typeface="Arial" panose="020B0604020202020204" pitchFamily="34" charset="0"/>
              <a:buChar char="•"/>
            </a:pPr>
            <a:r>
              <a:rPr lang="en-AU"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clear and objective deliverables in the participation strategies; and</a:t>
            </a:r>
          </a:p>
          <a:p>
            <a:pPr marL="171450" indent="-171450" algn="just">
              <a:lnSpc>
                <a:spcPct val="115000"/>
              </a:lnSpc>
              <a:spcAft>
                <a:spcPts val="1000"/>
              </a:spcAft>
              <a:buFont typeface="Arial" panose="020B0604020202020204" pitchFamily="34" charset="0"/>
              <a:buChar char="•"/>
            </a:pPr>
            <a:r>
              <a:rPr lang="en-AU"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repercussions and consequences for non-compliance with the participation strategies and procurement policy.</a:t>
            </a:r>
            <a:endParaRPr lang="en-AU" sz="2800" dirty="0">
              <a:solidFill>
                <a:schemeClr val="tx1"/>
              </a:solidFill>
            </a:endParaRPr>
          </a:p>
        </p:txBody>
      </p:sp>
      <p:sp>
        <p:nvSpPr>
          <p:cNvPr id="12" name="Rectangle 11"/>
          <p:cNvSpPr/>
          <p:nvPr/>
        </p:nvSpPr>
        <p:spPr>
          <a:xfrm>
            <a:off x="539552" y="2114635"/>
            <a:ext cx="4572000" cy="338554"/>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r>
              <a:rPr lang="en-AU"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Stronger implementation and review provisions</a:t>
            </a:r>
            <a:endParaRPr lang="en-AU" sz="1600" dirty="0">
              <a:solidFill>
                <a:srgbClr val="FF0000"/>
              </a:solidFill>
            </a:endParaRPr>
          </a:p>
        </p:txBody>
      </p:sp>
      <p:sp>
        <p:nvSpPr>
          <p:cNvPr id="15" name="Rectangle 14"/>
          <p:cNvSpPr/>
          <p:nvPr/>
        </p:nvSpPr>
        <p:spPr>
          <a:xfrm>
            <a:off x="5351931" y="2475622"/>
            <a:ext cx="3540549"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AU" sz="1600" dirty="0">
                <a:latin typeface="Calibri" panose="020F0502020204030204" pitchFamily="34" charset="0"/>
                <a:ea typeface="Calibri" panose="020F0502020204030204" pitchFamily="34" charset="0"/>
                <a:cs typeface="Times New Roman" panose="02020603050405020304" pitchFamily="18" charset="0"/>
              </a:rPr>
              <a:t>An explanatory document be developed that clearly sets out what rights the NRA delivers in addition to rights already held or available to the general public. </a:t>
            </a:r>
            <a:endParaRPr lang="en-AU" sz="1600" dirty="0"/>
          </a:p>
        </p:txBody>
      </p:sp>
      <p:sp>
        <p:nvSpPr>
          <p:cNvPr id="16" name="Rectangle 15"/>
          <p:cNvSpPr/>
          <p:nvPr/>
        </p:nvSpPr>
        <p:spPr>
          <a:xfrm>
            <a:off x="5334000" y="2116901"/>
            <a:ext cx="3486472" cy="3385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AU"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Better explanation of rights</a:t>
            </a:r>
            <a:endParaRPr lang="en-AU" sz="1600" dirty="0">
              <a:solidFill>
                <a:srgbClr val="FF0000"/>
              </a:solidFill>
            </a:endParaRPr>
          </a:p>
        </p:txBody>
      </p:sp>
      <p:sp>
        <p:nvSpPr>
          <p:cNvPr id="17" name="Rectangle 16"/>
          <p:cNvSpPr/>
          <p:nvPr/>
        </p:nvSpPr>
        <p:spPr>
          <a:xfrm>
            <a:off x="5378969" y="3959910"/>
            <a:ext cx="3486472" cy="3385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AU"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More funding </a:t>
            </a:r>
            <a:endParaRPr lang="en-AU" sz="1600" dirty="0">
              <a:solidFill>
                <a:srgbClr val="FF0000"/>
              </a:solidFill>
            </a:endParaRPr>
          </a:p>
        </p:txBody>
      </p:sp>
      <p:pic>
        <p:nvPicPr>
          <p:cNvPr id="18" name="Picture 17">
            <a:extLst>
              <a:ext uri="{FF2B5EF4-FFF2-40B4-BE49-F238E27FC236}">
                <a16:creationId xmlns:a16="http://schemas.microsoft.com/office/drawing/2014/main" id="{F580891B-73DF-423A-8011-F22CAE5BAF2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296287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0" grpId="0" animBg="1"/>
      <p:bldP spid="12" grpId="0" animBg="1"/>
      <p:bldP spid="15" grpId="0" animBg="1"/>
      <p:bldP spid="16" grpId="0" animBg="1"/>
      <p:bldP spid="1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en-AU" dirty="0">
                <a:solidFill>
                  <a:schemeClr val="bg1"/>
                </a:solidFill>
              </a:rPr>
              <a:t>Terms of Reference </a:t>
            </a:r>
          </a:p>
        </p:txBody>
      </p:sp>
      <p:sp>
        <p:nvSpPr>
          <p:cNvPr id="4" name="Date Placeholder 3"/>
          <p:cNvSpPr>
            <a:spLocks noGrp="1"/>
          </p:cNvSpPr>
          <p:nvPr>
            <p:ph type="dt" sz="half" idx="10"/>
          </p:nvPr>
        </p:nvSpPr>
        <p:spPr/>
        <p:txBody>
          <a:bodyPr/>
          <a:lstStyle/>
          <a:p>
            <a:r>
              <a:rPr lang="en-AU" dirty="0"/>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79</a:t>
            </a:fld>
            <a:endParaRPr lang="en-AU" dirty="0"/>
          </a:p>
        </p:txBody>
      </p:sp>
      <p:sp>
        <p:nvSpPr>
          <p:cNvPr id="7" name="Rectangle 6"/>
          <p:cNvSpPr/>
          <p:nvPr/>
        </p:nvSpPr>
        <p:spPr>
          <a:xfrm>
            <a:off x="6012160" y="6021288"/>
            <a:ext cx="273630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435646" y="1576826"/>
            <a:ext cx="828092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b="1" dirty="0"/>
              <a:t>What do the Terms of Reference say about the NRA? </a:t>
            </a:r>
          </a:p>
        </p:txBody>
      </p:sp>
      <p:sp>
        <p:nvSpPr>
          <p:cNvPr id="9" name="Rectangle 8"/>
          <p:cNvSpPr/>
          <p:nvPr/>
        </p:nvSpPr>
        <p:spPr>
          <a:xfrm>
            <a:off x="435646" y="2243041"/>
            <a:ext cx="7736754"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sz="1400" i="1" dirty="0">
                <a:latin typeface="Arial" panose="020B0604020202020204" pitchFamily="34" charset="0"/>
                <a:ea typeface="Calibri" panose="020F0502020204030204" pitchFamily="34" charset="0"/>
              </a:rPr>
              <a:t>“</a:t>
            </a:r>
            <a:r>
              <a:rPr lang="en-AU" i="1" dirty="0"/>
              <a:t>The Review will examine the policy and legislative underpinnings of the NRA template, including those issues related to:</a:t>
            </a:r>
          </a:p>
          <a:p>
            <a:endParaRPr lang="en-AU" i="1" dirty="0"/>
          </a:p>
          <a:p>
            <a:pPr marL="285750" lvl="0" indent="-285750">
              <a:buFont typeface="Arial" panose="020B0604020202020204" pitchFamily="34" charset="0"/>
              <a:buChar char="•"/>
            </a:pPr>
            <a:r>
              <a:rPr lang="en-AU" i="1" dirty="0"/>
              <a:t>the application of the sustainability principles</a:t>
            </a:r>
          </a:p>
          <a:p>
            <a:pPr marL="285750" lvl="0" indent="-285750">
              <a:buFont typeface="Arial" panose="020B0604020202020204" pitchFamily="34" charset="0"/>
              <a:buChar char="•"/>
            </a:pPr>
            <a:endParaRPr lang="en-AU" i="1" dirty="0"/>
          </a:p>
          <a:p>
            <a:pPr marL="285750" lvl="0" indent="-285750">
              <a:buFont typeface="Arial" panose="020B0604020202020204" pitchFamily="34" charset="0"/>
              <a:buChar char="•"/>
            </a:pPr>
            <a:r>
              <a:rPr lang="en-AU" i="1" dirty="0"/>
              <a:t>the restrictions on access to flora and fauna (including how these relate to self-determination principles, and the principle of free, prior and informed consent)</a:t>
            </a:r>
          </a:p>
          <a:p>
            <a:pPr marL="285750" lvl="0" indent="-285750">
              <a:buFont typeface="Arial" panose="020B0604020202020204" pitchFamily="34" charset="0"/>
              <a:buChar char="•"/>
            </a:pPr>
            <a:endParaRPr lang="en-AU" i="1" dirty="0"/>
          </a:p>
          <a:p>
            <a:pPr marL="285750" lvl="0" indent="-285750">
              <a:buFont typeface="Arial" panose="020B0604020202020204" pitchFamily="34" charset="0"/>
              <a:buChar char="•"/>
            </a:pPr>
            <a:r>
              <a:rPr lang="en-AU" i="1" dirty="0"/>
              <a:t>the TOS Act definition of ‘traditional purposes’</a:t>
            </a:r>
          </a:p>
          <a:p>
            <a:pPr marL="285750" lvl="0" indent="-285750">
              <a:buFont typeface="Arial" panose="020B0604020202020204" pitchFamily="34" charset="0"/>
              <a:buChar char="•"/>
            </a:pPr>
            <a:endParaRPr lang="en-AU" i="1" dirty="0"/>
          </a:p>
          <a:p>
            <a:pPr marL="285750" lvl="0" indent="-285750">
              <a:buFont typeface="Arial" panose="020B0604020202020204" pitchFamily="34" charset="0"/>
              <a:buChar char="•"/>
            </a:pPr>
            <a:r>
              <a:rPr lang="en-AU" i="1" dirty="0"/>
              <a:t>the commercial use of natural resources</a:t>
            </a:r>
          </a:p>
          <a:p>
            <a:pPr marL="285750" lvl="0" indent="-285750">
              <a:buFont typeface="Arial" panose="020B0604020202020204" pitchFamily="34" charset="0"/>
              <a:buChar char="•"/>
            </a:pPr>
            <a:endParaRPr lang="en-AU" i="1" dirty="0"/>
          </a:p>
          <a:p>
            <a:pPr marL="285750" lvl="0" indent="-285750">
              <a:buFont typeface="Arial" panose="020B0604020202020204" pitchFamily="34" charset="0"/>
              <a:buChar char="•"/>
            </a:pPr>
            <a:r>
              <a:rPr lang="en-AU" i="1" dirty="0"/>
              <a:t>the participation strategies (including the procurement policy)</a:t>
            </a:r>
            <a:r>
              <a:rPr lang="en-AU" sz="1400" i="1" dirty="0">
                <a:latin typeface="Arial" panose="020B0604020202020204" pitchFamily="34" charset="0"/>
                <a:ea typeface="Calibri" panose="020F0502020204030204" pitchFamily="34" charset="0"/>
              </a:rPr>
              <a:t>”</a:t>
            </a:r>
          </a:p>
        </p:txBody>
      </p:sp>
      <p:pic>
        <p:nvPicPr>
          <p:cNvPr id="10" name="Picture 9">
            <a:extLst>
              <a:ext uri="{FF2B5EF4-FFF2-40B4-BE49-F238E27FC236}">
                <a16:creationId xmlns:a16="http://schemas.microsoft.com/office/drawing/2014/main" id="{92E22374-DC57-4D18-95BB-41ACE50A74C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69968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AU" dirty="0">
                <a:solidFill>
                  <a:schemeClr val="bg1"/>
                </a:solidFill>
              </a:rPr>
              <a:t>Background and purpose</a:t>
            </a:r>
          </a:p>
        </p:txBody>
      </p:sp>
      <p:sp>
        <p:nvSpPr>
          <p:cNvPr id="5" name="Slide Number Placeholder 4"/>
          <p:cNvSpPr>
            <a:spLocks noGrp="1"/>
          </p:cNvSpPr>
          <p:nvPr>
            <p:ph type="sldNum" sz="quarter" idx="12"/>
          </p:nvPr>
        </p:nvSpPr>
        <p:spPr/>
        <p:txBody>
          <a:bodyPr/>
          <a:lstStyle/>
          <a:p>
            <a:fld id="{B1B03286-66D5-43FB-A277-D51ADAD32112}" type="slidenum">
              <a:rPr lang="en-AU" smtClean="0"/>
              <a:t>8</a:t>
            </a:fld>
            <a:endParaRPr lang="en-AU" dirty="0"/>
          </a:p>
        </p:txBody>
      </p:sp>
      <p:sp>
        <p:nvSpPr>
          <p:cNvPr id="6" name="Rectangle 5"/>
          <p:cNvSpPr/>
          <p:nvPr/>
        </p:nvSpPr>
        <p:spPr>
          <a:xfrm>
            <a:off x="431540" y="1599884"/>
            <a:ext cx="8172908"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AU" dirty="0"/>
              <a:t>On the instructions of the TRC the Federation prepared a draft “Terms of Reference” for the new review.</a:t>
            </a:r>
          </a:p>
        </p:txBody>
      </p:sp>
      <p:sp>
        <p:nvSpPr>
          <p:cNvPr id="7" name="Rectangle 6"/>
          <p:cNvSpPr/>
          <p:nvPr/>
        </p:nvSpPr>
        <p:spPr>
          <a:xfrm>
            <a:off x="6012160" y="6021288"/>
            <a:ext cx="273630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444370" y="4642308"/>
            <a:ext cx="8255260"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AU" dirty="0"/>
              <a:t>The Committee: </a:t>
            </a:r>
          </a:p>
          <a:p>
            <a:pPr marL="285750" indent="-285750">
              <a:buFont typeface="Arial" panose="020B0604020202020204" pitchFamily="34" charset="0"/>
              <a:buChar char="•"/>
            </a:pPr>
            <a:r>
              <a:rPr lang="en-AU" dirty="0"/>
              <a:t>Agreed the Terms of Reference for the First Principles Review with the State; and</a:t>
            </a:r>
          </a:p>
          <a:p>
            <a:pPr marL="285750" indent="-285750">
              <a:buFont typeface="Arial" panose="020B0604020202020204" pitchFamily="34" charset="0"/>
              <a:buChar char="•"/>
            </a:pPr>
            <a:r>
              <a:rPr lang="en-AU" dirty="0"/>
              <a:t>Established some governance rules for the First Principles Review Committee. </a:t>
            </a:r>
          </a:p>
        </p:txBody>
      </p:sp>
      <p:sp>
        <p:nvSpPr>
          <p:cNvPr id="18" name="Rectangle 17"/>
          <p:cNvSpPr/>
          <p:nvPr/>
        </p:nvSpPr>
        <p:spPr>
          <a:xfrm>
            <a:off x="431541" y="2395985"/>
            <a:ext cx="8212160"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AU" dirty="0"/>
              <a:t>By </a:t>
            </a:r>
            <a:r>
              <a:rPr lang="en-AU" b="1" dirty="0"/>
              <a:t>August 2018 </a:t>
            </a:r>
            <a:r>
              <a:rPr lang="en-AU" dirty="0" err="1"/>
              <a:t>Taungurung</a:t>
            </a:r>
            <a:r>
              <a:rPr lang="en-AU" dirty="0"/>
              <a:t> and </a:t>
            </a:r>
            <a:r>
              <a:rPr lang="en-AU" dirty="0" err="1"/>
              <a:t>Gundijtamara</a:t>
            </a:r>
            <a:r>
              <a:rPr lang="en-AU" dirty="0"/>
              <a:t> were close to the end of negotiations, and the State elections were approaching. </a:t>
            </a:r>
            <a:endParaRPr lang="en-AU" b="1" dirty="0"/>
          </a:p>
        </p:txBody>
      </p:sp>
      <p:sp>
        <p:nvSpPr>
          <p:cNvPr id="19" name="Rectangle 18"/>
          <p:cNvSpPr/>
          <p:nvPr/>
        </p:nvSpPr>
        <p:spPr>
          <a:xfrm>
            <a:off x="431541" y="3232417"/>
            <a:ext cx="8212160"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AU" dirty="0"/>
              <a:t>Further work on the </a:t>
            </a:r>
            <a:r>
              <a:rPr lang="en-AU" b="1" dirty="0"/>
              <a:t>First Principles Review </a:t>
            </a:r>
            <a:r>
              <a:rPr lang="en-AU" dirty="0"/>
              <a:t>was put on hold as all efforts went into these negotiations.   </a:t>
            </a:r>
          </a:p>
        </p:txBody>
      </p:sp>
      <p:sp>
        <p:nvSpPr>
          <p:cNvPr id="15" name="Rectangle 14"/>
          <p:cNvSpPr/>
          <p:nvPr/>
        </p:nvSpPr>
        <p:spPr>
          <a:xfrm>
            <a:off x="431541" y="4068848"/>
            <a:ext cx="8255260"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AU" dirty="0"/>
              <a:t>The Template Review Committee met again for the last time in June 2019. </a:t>
            </a:r>
          </a:p>
        </p:txBody>
      </p:sp>
      <p:pic>
        <p:nvPicPr>
          <p:cNvPr id="12" name="Picture 11">
            <a:extLst>
              <a:ext uri="{FF2B5EF4-FFF2-40B4-BE49-F238E27FC236}">
                <a16:creationId xmlns:a16="http://schemas.microsoft.com/office/drawing/2014/main" id="{94458D38-F27B-40AC-B4A0-AD1BC5291BD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261026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8" grpId="0" animBg="1"/>
      <p:bldP spid="19" grpId="0" animBg="1"/>
      <p:bldP spid="1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en-AU" dirty="0">
                <a:solidFill>
                  <a:schemeClr val="bg1"/>
                </a:solidFill>
              </a:rPr>
              <a:t>Terms of Reference </a:t>
            </a:r>
          </a:p>
        </p:txBody>
      </p:sp>
      <p:sp>
        <p:nvSpPr>
          <p:cNvPr id="4" name="Date Placeholder 3"/>
          <p:cNvSpPr>
            <a:spLocks noGrp="1"/>
          </p:cNvSpPr>
          <p:nvPr>
            <p:ph type="dt" sz="half" idx="10"/>
          </p:nvPr>
        </p:nvSpPr>
        <p:spPr/>
        <p:txBody>
          <a:bodyPr/>
          <a:lstStyle/>
          <a:p>
            <a:r>
              <a:rPr lang="en-AU" dirty="0"/>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80</a:t>
            </a:fld>
            <a:endParaRPr lang="en-AU" dirty="0"/>
          </a:p>
        </p:txBody>
      </p:sp>
      <p:sp>
        <p:nvSpPr>
          <p:cNvPr id="7" name="Rectangle 6"/>
          <p:cNvSpPr/>
          <p:nvPr/>
        </p:nvSpPr>
        <p:spPr>
          <a:xfrm>
            <a:off x="6012160" y="6021288"/>
            <a:ext cx="273630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435646" y="1576826"/>
            <a:ext cx="828092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b="1" dirty="0"/>
              <a:t>What do the Terms of Reference say about the NRA? </a:t>
            </a:r>
          </a:p>
        </p:txBody>
      </p:sp>
      <p:sp>
        <p:nvSpPr>
          <p:cNvPr id="9" name="Rectangle 8"/>
          <p:cNvSpPr/>
          <p:nvPr/>
        </p:nvSpPr>
        <p:spPr>
          <a:xfrm>
            <a:off x="435646" y="2154862"/>
            <a:ext cx="7736754"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i="1" dirty="0"/>
              <a:t>“The Review will examine other aspects of the RSA (in addition to the NRA and LUAA), including issues related to:</a:t>
            </a:r>
          </a:p>
          <a:p>
            <a:pPr marL="285750" lvl="0" indent="-285750">
              <a:buFont typeface="Arial" panose="020B0604020202020204" pitchFamily="34" charset="0"/>
              <a:buChar char="•"/>
            </a:pPr>
            <a:r>
              <a:rPr lang="en-AU" i="1" dirty="0"/>
              <a:t>Review mechanisms</a:t>
            </a:r>
          </a:p>
          <a:p>
            <a:pPr marL="285750" lvl="0" indent="-285750">
              <a:buFont typeface="Arial" panose="020B0604020202020204" pitchFamily="34" charset="0"/>
              <a:buChar char="•"/>
            </a:pPr>
            <a:r>
              <a:rPr lang="en-AU" i="1" dirty="0"/>
              <a:t>Communication regarding the settlement and the obligations associated with individual agreements (to Traditional Owners, the general public and State officers)</a:t>
            </a:r>
          </a:p>
          <a:p>
            <a:pPr marL="285750" lvl="0" indent="-285750">
              <a:buFont typeface="Arial" panose="020B0604020202020204" pitchFamily="34" charset="0"/>
              <a:buChar char="•"/>
            </a:pPr>
            <a:r>
              <a:rPr lang="en-AU" i="1" dirty="0"/>
              <a:t>Compliance with obligations</a:t>
            </a:r>
          </a:p>
          <a:p>
            <a:pPr marL="285750" lvl="0" indent="-285750">
              <a:buFont typeface="Arial" panose="020B0604020202020204" pitchFamily="34" charset="0"/>
              <a:buChar char="•"/>
            </a:pPr>
            <a:r>
              <a:rPr lang="en-AU" i="1" dirty="0"/>
              <a:t>Enforcement of compliance”</a:t>
            </a:r>
          </a:p>
        </p:txBody>
      </p:sp>
      <p:sp>
        <p:nvSpPr>
          <p:cNvPr id="10" name="Rectangle 9"/>
          <p:cNvSpPr/>
          <p:nvPr/>
        </p:nvSpPr>
        <p:spPr>
          <a:xfrm>
            <a:off x="1331640" y="4807040"/>
            <a:ext cx="6609362"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AU" dirty="0"/>
              <a:t>The Terms of Reference appears to cover all issues raised by the TRC with respect to the NRA.</a:t>
            </a:r>
            <a:endParaRPr lang="en-AU" sz="1600" dirty="0"/>
          </a:p>
        </p:txBody>
      </p:sp>
      <p:pic>
        <p:nvPicPr>
          <p:cNvPr id="12" name="Picture 11">
            <a:extLst>
              <a:ext uri="{FF2B5EF4-FFF2-40B4-BE49-F238E27FC236}">
                <a16:creationId xmlns:a16="http://schemas.microsoft.com/office/drawing/2014/main" id="{60A9ED52-3430-46A6-BE42-6FE0BE428DF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290492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36912"/>
            <a:ext cx="8229600" cy="1143000"/>
          </a:xfrm>
          <a:solidFill>
            <a:schemeClr val="accent2"/>
          </a:solidFill>
        </p:spPr>
        <p:txBody>
          <a:bodyPr/>
          <a:lstStyle/>
          <a:p>
            <a:pPr algn="ctr"/>
            <a:r>
              <a:rPr lang="en-AU" dirty="0">
                <a:solidFill>
                  <a:schemeClr val="lt1"/>
                </a:solidFill>
              </a:rPr>
              <a:t>Wider Settlement Review</a:t>
            </a:r>
            <a:endParaRPr lang="en-AU" dirty="0">
              <a:solidFill>
                <a:schemeClr val="bg1"/>
              </a:solidFill>
            </a:endParaRPr>
          </a:p>
        </p:txBody>
      </p:sp>
      <p:sp>
        <p:nvSpPr>
          <p:cNvPr id="5" name="Slide Number Placeholder 4"/>
          <p:cNvSpPr>
            <a:spLocks noGrp="1"/>
          </p:cNvSpPr>
          <p:nvPr>
            <p:ph type="sldNum" sz="quarter" idx="12"/>
          </p:nvPr>
        </p:nvSpPr>
        <p:spPr/>
        <p:txBody>
          <a:bodyPr/>
          <a:lstStyle/>
          <a:p>
            <a:fld id="{B1B03286-66D5-43FB-A277-D51ADAD32112}" type="slidenum">
              <a:rPr lang="en-AU" smtClean="0"/>
              <a:t>81</a:t>
            </a:fld>
            <a:endParaRPr lang="en-AU" dirty="0"/>
          </a:p>
        </p:txBody>
      </p:sp>
      <p:sp>
        <p:nvSpPr>
          <p:cNvPr id="7" name="Slide Number Placeholder 4"/>
          <p:cNvSpPr txBox="1">
            <a:spLocks/>
          </p:cNvSpPr>
          <p:nvPr/>
        </p:nvSpPr>
        <p:spPr>
          <a:xfrm>
            <a:off x="5941399" y="6078264"/>
            <a:ext cx="2827753" cy="556171"/>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lang="en-AU"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B03286-66D5-43FB-A277-D51ADAD32112}" type="slidenum">
              <a:rPr lang="en-AU" smtClean="0"/>
              <a:pPr/>
              <a:t>81</a:t>
            </a:fld>
            <a:endParaRPr lang="en-AU" dirty="0"/>
          </a:p>
        </p:txBody>
      </p:sp>
      <p:pic>
        <p:nvPicPr>
          <p:cNvPr id="8" name="Picture 7">
            <a:extLst>
              <a:ext uri="{FF2B5EF4-FFF2-40B4-BE49-F238E27FC236}">
                <a16:creationId xmlns:a16="http://schemas.microsoft.com/office/drawing/2014/main" id="{830F1C60-C4E7-4015-8E20-C84DD1E1AAA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12152894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solidFill>
            <a:schemeClr val="accent2"/>
          </a:solidFill>
        </p:spPr>
        <p:txBody>
          <a:bodyPr>
            <a:normAutofit/>
          </a:bodyPr>
          <a:lstStyle/>
          <a:p>
            <a:pPr algn="ctr" eaLnBrk="1" hangingPunct="1"/>
            <a:r>
              <a:rPr lang="en-AU" altLang="en-US" sz="2800" dirty="0">
                <a:solidFill>
                  <a:schemeClr val="bg1"/>
                </a:solidFill>
              </a:rPr>
              <a:t>Understanding the RSA framework</a:t>
            </a:r>
          </a:p>
        </p:txBody>
      </p:sp>
      <p:sp>
        <p:nvSpPr>
          <p:cNvPr id="3103" name="Rectangle 3"/>
          <p:cNvSpPr>
            <a:spLocks noGrp="1" noChangeArrowheads="1"/>
          </p:cNvSpPr>
          <p:nvPr>
            <p:ph idx="1"/>
          </p:nvPr>
        </p:nvSpPr>
        <p:spPr>
          <a:xfrm>
            <a:off x="179388" y="1484313"/>
            <a:ext cx="8712200" cy="576262"/>
          </a:xfrm>
        </p:spPr>
        <p:style>
          <a:lnRef idx="1">
            <a:schemeClr val="accent6"/>
          </a:lnRef>
          <a:fillRef idx="2">
            <a:schemeClr val="accent6"/>
          </a:fillRef>
          <a:effectRef idx="1">
            <a:schemeClr val="accent6"/>
          </a:effectRef>
          <a:fontRef idx="minor">
            <a:schemeClr val="dk1"/>
          </a:fontRef>
        </p:style>
        <p:txBody>
          <a:bodyPr rtlCol="0">
            <a:normAutofit lnSpcReduction="10000"/>
          </a:bodyPr>
          <a:lstStyle/>
          <a:p>
            <a:pPr marL="0" indent="0" algn="ctr" eaLnBrk="1" fontAlgn="auto" hangingPunct="1">
              <a:spcAft>
                <a:spcPts val="0"/>
              </a:spcAft>
              <a:buFont typeface="Arial" panose="020B0604020202020204" pitchFamily="34" charset="0"/>
              <a:buNone/>
              <a:defRPr/>
            </a:pPr>
            <a:r>
              <a:rPr lang="en-AU" sz="1600" dirty="0"/>
              <a:t>The Settlement Act provides a framework for what settlements might look like. FNLRS suggests it is useful to think about this split into two parts: </a:t>
            </a:r>
            <a:endParaRPr lang="en-GB" sz="1600" dirty="0"/>
          </a:p>
        </p:txBody>
      </p:sp>
      <p:sp>
        <p:nvSpPr>
          <p:cNvPr id="27653" name="Slide Number Placeholder 1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B5FA184-1B50-4260-BFE7-4A4C4D2E00A0}" type="slidenum">
              <a:rPr lang="en-AU" altLang="en-US" sz="1200" smtClean="0">
                <a:solidFill>
                  <a:srgbClr val="898989"/>
                </a:solidFill>
              </a:rPr>
              <a:pPr>
                <a:spcBef>
                  <a:spcPct val="0"/>
                </a:spcBef>
                <a:buFontTx/>
                <a:buNone/>
              </a:pPr>
              <a:t>82</a:t>
            </a:fld>
            <a:endParaRPr lang="en-AU" altLang="en-US" sz="1200">
              <a:solidFill>
                <a:srgbClr val="898989"/>
              </a:solidFill>
            </a:endParaRPr>
          </a:p>
        </p:txBody>
      </p:sp>
      <p:sp>
        <p:nvSpPr>
          <p:cNvPr id="3" name="Rectangle 2"/>
          <p:cNvSpPr/>
          <p:nvPr/>
        </p:nvSpPr>
        <p:spPr>
          <a:xfrm>
            <a:off x="4740275" y="2276475"/>
            <a:ext cx="4176713" cy="11080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eaLnBrk="1" fontAlgn="auto" hangingPunct="1">
              <a:spcBef>
                <a:spcPts val="0"/>
              </a:spcBef>
              <a:spcAft>
                <a:spcPts val="0"/>
              </a:spcAft>
              <a:defRPr/>
            </a:pPr>
            <a:r>
              <a:rPr lang="en-AU" b="1" dirty="0">
                <a:solidFill>
                  <a:prstClr val="black"/>
                </a:solidFill>
              </a:rPr>
              <a:t>Traditional Owner Rights component: </a:t>
            </a:r>
            <a:r>
              <a:rPr lang="en-AU" sz="1600" dirty="0">
                <a:solidFill>
                  <a:prstClr val="black"/>
                </a:solidFill>
              </a:rPr>
              <a:t>This secures your traditional owner rights and also provides the funds needed to fully access and enjoy these rights. </a:t>
            </a:r>
            <a:endParaRPr lang="en-GB" sz="1600" dirty="0">
              <a:solidFill>
                <a:prstClr val="black"/>
              </a:solidFill>
            </a:endParaRPr>
          </a:p>
        </p:txBody>
      </p:sp>
      <p:sp>
        <p:nvSpPr>
          <p:cNvPr id="7" name="Rectangle 6"/>
          <p:cNvSpPr/>
          <p:nvPr/>
        </p:nvSpPr>
        <p:spPr>
          <a:xfrm>
            <a:off x="179388" y="2276475"/>
            <a:ext cx="4321175" cy="11080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eaLnBrk="1" fontAlgn="auto" hangingPunct="1">
              <a:spcBef>
                <a:spcPts val="0"/>
              </a:spcBef>
              <a:spcAft>
                <a:spcPts val="0"/>
              </a:spcAft>
              <a:defRPr/>
            </a:pPr>
            <a:r>
              <a:rPr lang="en-AU" b="1" dirty="0">
                <a:solidFill>
                  <a:prstClr val="black"/>
                </a:solidFill>
              </a:rPr>
              <a:t>Commercial component</a:t>
            </a:r>
            <a:r>
              <a:rPr lang="en-AU" dirty="0">
                <a:solidFill>
                  <a:prstClr val="black"/>
                </a:solidFill>
              </a:rPr>
              <a:t>: </a:t>
            </a:r>
            <a:r>
              <a:rPr lang="en-AU" sz="1600" dirty="0">
                <a:solidFill>
                  <a:prstClr val="black"/>
                </a:solidFill>
              </a:rPr>
              <a:t>This is the funding paid by the State to the set up an economic enterprise,  to help build the corporation and promote self-determination. </a:t>
            </a:r>
            <a:endParaRPr lang="en-GB" sz="1600" dirty="0">
              <a:solidFill>
                <a:prstClr val="black"/>
              </a:solidFill>
            </a:endParaRPr>
          </a:p>
        </p:txBody>
      </p:sp>
      <p:sp>
        <p:nvSpPr>
          <p:cNvPr id="18" name="Rectangle 17"/>
          <p:cNvSpPr/>
          <p:nvPr/>
        </p:nvSpPr>
        <p:spPr>
          <a:xfrm>
            <a:off x="192088" y="3927475"/>
            <a:ext cx="2292350" cy="64611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eaLnBrk="1" fontAlgn="auto" hangingPunct="1">
              <a:spcBef>
                <a:spcPts val="0"/>
              </a:spcBef>
              <a:spcAft>
                <a:spcPts val="0"/>
              </a:spcAft>
              <a:defRPr/>
            </a:pPr>
            <a:r>
              <a:rPr lang="en-AU" b="1" dirty="0">
                <a:solidFill>
                  <a:prstClr val="black"/>
                </a:solidFill>
              </a:rPr>
              <a:t>Joint Management of National Parks</a:t>
            </a:r>
            <a:endParaRPr lang="en-GB" dirty="0">
              <a:solidFill>
                <a:prstClr val="black"/>
              </a:solidFill>
            </a:endParaRPr>
          </a:p>
        </p:txBody>
      </p:sp>
      <p:sp>
        <p:nvSpPr>
          <p:cNvPr id="19" name="Rectangle 18"/>
          <p:cNvSpPr/>
          <p:nvPr/>
        </p:nvSpPr>
        <p:spPr>
          <a:xfrm>
            <a:off x="3132138" y="3927475"/>
            <a:ext cx="2160587" cy="64611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eaLnBrk="1" fontAlgn="auto" hangingPunct="1">
              <a:spcBef>
                <a:spcPts val="0"/>
              </a:spcBef>
              <a:spcAft>
                <a:spcPts val="0"/>
              </a:spcAft>
              <a:defRPr/>
            </a:pPr>
            <a:r>
              <a:rPr lang="en-AU" b="1" dirty="0">
                <a:solidFill>
                  <a:prstClr val="black"/>
                </a:solidFill>
              </a:rPr>
              <a:t>Natural Resource Management (NRM)</a:t>
            </a:r>
            <a:endParaRPr lang="en-GB" dirty="0">
              <a:solidFill>
                <a:prstClr val="black"/>
              </a:solidFill>
            </a:endParaRPr>
          </a:p>
        </p:txBody>
      </p:sp>
      <p:sp>
        <p:nvSpPr>
          <p:cNvPr id="35" name="Rectangle 34"/>
          <p:cNvSpPr/>
          <p:nvPr/>
        </p:nvSpPr>
        <p:spPr>
          <a:xfrm>
            <a:off x="5940425" y="3927475"/>
            <a:ext cx="2808288" cy="9239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eaLnBrk="1" fontAlgn="auto" hangingPunct="1">
              <a:spcBef>
                <a:spcPts val="0"/>
              </a:spcBef>
              <a:spcAft>
                <a:spcPts val="0"/>
              </a:spcAft>
              <a:defRPr/>
            </a:pPr>
            <a:r>
              <a:rPr lang="en-AU" b="1" dirty="0">
                <a:solidFill>
                  <a:prstClr val="black"/>
                </a:solidFill>
              </a:rPr>
              <a:t>Rights over Land Use Activities which take place on Crown land </a:t>
            </a:r>
            <a:endParaRPr lang="en-GB" dirty="0">
              <a:solidFill>
                <a:prstClr val="black"/>
              </a:solidFill>
            </a:endParaRPr>
          </a:p>
        </p:txBody>
      </p:sp>
      <p:cxnSp>
        <p:nvCxnSpPr>
          <p:cNvPr id="21" name="Straight Arrow Connector 20"/>
          <p:cNvCxnSpPr/>
          <p:nvPr/>
        </p:nvCxnSpPr>
        <p:spPr>
          <a:xfrm>
            <a:off x="6829425" y="3656013"/>
            <a:ext cx="0" cy="2714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3" idx="2"/>
            <a:endCxn id="3" idx="2"/>
          </p:cNvCxnSpPr>
          <p:nvPr/>
        </p:nvCxnSpPr>
        <p:spPr>
          <a:xfrm>
            <a:off x="6829425" y="3362325"/>
            <a:ext cx="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flipH="1">
            <a:off x="1187450" y="3656013"/>
            <a:ext cx="5641975" cy="0"/>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Arrow Connector 36"/>
          <p:cNvCxnSpPr>
            <a:endCxn id="19" idx="0"/>
          </p:cNvCxnSpPr>
          <p:nvPr/>
        </p:nvCxnSpPr>
        <p:spPr>
          <a:xfrm>
            <a:off x="4211638" y="3656013"/>
            <a:ext cx="0" cy="2714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a:off x="1198563" y="3656013"/>
            <a:ext cx="0" cy="2714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6" name="Rectangle 45"/>
          <p:cNvSpPr/>
          <p:nvPr/>
        </p:nvSpPr>
        <p:spPr>
          <a:xfrm>
            <a:off x="1403350" y="5099050"/>
            <a:ext cx="2160588"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eaLnBrk="1" fontAlgn="auto" hangingPunct="1">
              <a:spcBef>
                <a:spcPts val="0"/>
              </a:spcBef>
              <a:spcAft>
                <a:spcPts val="0"/>
              </a:spcAft>
              <a:defRPr/>
            </a:pPr>
            <a:r>
              <a:rPr lang="en-AU" b="1" dirty="0">
                <a:solidFill>
                  <a:prstClr val="black"/>
                </a:solidFill>
              </a:rPr>
              <a:t>Take &amp; Use rights</a:t>
            </a:r>
            <a:endParaRPr lang="en-GB" dirty="0">
              <a:solidFill>
                <a:prstClr val="black"/>
              </a:solidFill>
            </a:endParaRPr>
          </a:p>
        </p:txBody>
      </p:sp>
      <p:sp>
        <p:nvSpPr>
          <p:cNvPr id="47" name="Rectangle 46"/>
          <p:cNvSpPr/>
          <p:nvPr/>
        </p:nvSpPr>
        <p:spPr>
          <a:xfrm>
            <a:off x="4767263" y="5099050"/>
            <a:ext cx="2346325" cy="3698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eaLnBrk="1" fontAlgn="auto" hangingPunct="1">
              <a:spcBef>
                <a:spcPts val="0"/>
              </a:spcBef>
              <a:spcAft>
                <a:spcPts val="0"/>
              </a:spcAft>
              <a:defRPr/>
            </a:pPr>
            <a:r>
              <a:rPr lang="en-AU" b="1" dirty="0">
                <a:solidFill>
                  <a:prstClr val="black"/>
                </a:solidFill>
              </a:rPr>
              <a:t>Participation </a:t>
            </a:r>
            <a:endParaRPr lang="en-GB" dirty="0">
              <a:solidFill>
                <a:prstClr val="black"/>
              </a:solidFill>
            </a:endParaRPr>
          </a:p>
        </p:txBody>
      </p:sp>
      <p:sp>
        <p:nvSpPr>
          <p:cNvPr id="39" name="Rectangle 38"/>
          <p:cNvSpPr/>
          <p:nvPr/>
        </p:nvSpPr>
        <p:spPr>
          <a:xfrm>
            <a:off x="1403350" y="5468938"/>
            <a:ext cx="2160588" cy="1076325"/>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eaLnBrk="1" fontAlgn="auto" hangingPunct="1">
              <a:spcBef>
                <a:spcPts val="0"/>
              </a:spcBef>
              <a:spcAft>
                <a:spcPts val="0"/>
              </a:spcAft>
              <a:defRPr/>
            </a:pPr>
            <a:r>
              <a:rPr lang="en-AU" sz="1600" dirty="0">
                <a:solidFill>
                  <a:prstClr val="white"/>
                </a:solidFill>
              </a:rPr>
              <a:t>include the right to access, hunt, fish, gather and camp on country.</a:t>
            </a:r>
            <a:endParaRPr lang="en-GB" sz="1600" dirty="0">
              <a:solidFill>
                <a:prstClr val="white"/>
              </a:solidFill>
            </a:endParaRPr>
          </a:p>
        </p:txBody>
      </p:sp>
      <p:cxnSp>
        <p:nvCxnSpPr>
          <p:cNvPr id="49" name="Straight Arrow Connector 48"/>
          <p:cNvCxnSpPr>
            <a:endCxn id="46" idx="0"/>
          </p:cNvCxnSpPr>
          <p:nvPr/>
        </p:nvCxnSpPr>
        <p:spPr>
          <a:xfrm flipH="1">
            <a:off x="2484438" y="4573588"/>
            <a:ext cx="1727200" cy="5254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Straight Arrow Connector 50"/>
          <p:cNvCxnSpPr>
            <a:stCxn id="19" idx="2"/>
            <a:endCxn id="47" idx="0"/>
          </p:cNvCxnSpPr>
          <p:nvPr/>
        </p:nvCxnSpPr>
        <p:spPr>
          <a:xfrm>
            <a:off x="4211638" y="4573588"/>
            <a:ext cx="1728787" cy="5254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a:xfrm>
            <a:off x="6516688" y="3384550"/>
            <a:ext cx="0" cy="271463"/>
          </a:xfrm>
          <a:prstGeom prst="line">
            <a:avLst/>
          </a:prstGeom>
        </p:spPr>
        <p:style>
          <a:lnRef idx="2">
            <a:schemeClr val="dk1"/>
          </a:lnRef>
          <a:fillRef idx="0">
            <a:schemeClr val="dk1"/>
          </a:fillRef>
          <a:effectRef idx="1">
            <a:schemeClr val="dk1"/>
          </a:effectRef>
          <a:fontRef idx="minor">
            <a:schemeClr val="tx1"/>
          </a:fontRef>
        </p:style>
      </p:cxnSp>
      <p:sp>
        <p:nvSpPr>
          <p:cNvPr id="41" name="Rectangle 40"/>
          <p:cNvSpPr/>
          <p:nvPr/>
        </p:nvSpPr>
        <p:spPr>
          <a:xfrm>
            <a:off x="4767263" y="5457825"/>
            <a:ext cx="2346325" cy="107791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eaLnBrk="1" fontAlgn="auto" hangingPunct="1">
              <a:spcBef>
                <a:spcPts val="0"/>
              </a:spcBef>
              <a:spcAft>
                <a:spcPts val="0"/>
              </a:spcAft>
              <a:defRPr/>
            </a:pPr>
            <a:r>
              <a:rPr lang="en-AU" sz="1600" dirty="0">
                <a:solidFill>
                  <a:prstClr val="white"/>
                </a:solidFill>
              </a:rPr>
              <a:t>right to participate in policy development for sustaining and maintaining country. </a:t>
            </a:r>
            <a:endParaRPr lang="en-GB" sz="1600" dirty="0">
              <a:solidFill>
                <a:prstClr val="white"/>
              </a:solidFill>
            </a:endParaRPr>
          </a:p>
        </p:txBody>
      </p:sp>
    </p:spTree>
    <p:extLst>
      <p:ext uri="{BB962C8B-B14F-4D97-AF65-F5344CB8AC3E}">
        <p14:creationId xmlns:p14="http://schemas.microsoft.com/office/powerpoint/2010/main" val="2188238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1000"/>
                                        <p:tgtEl>
                                          <p:spTgt spid="45"/>
                                        </p:tgtEl>
                                      </p:cBhvr>
                                    </p:animEffect>
                                    <p:anim calcmode="lin" valueType="num">
                                      <p:cBhvr>
                                        <p:cTn id="32" dur="1000" fill="hold"/>
                                        <p:tgtEl>
                                          <p:spTgt spid="45"/>
                                        </p:tgtEl>
                                        <p:attrNameLst>
                                          <p:attrName>ppt_x</p:attrName>
                                        </p:attrNameLst>
                                      </p:cBhvr>
                                      <p:tavLst>
                                        <p:tav tm="0">
                                          <p:val>
                                            <p:strVal val="#ppt_x"/>
                                          </p:val>
                                        </p:tav>
                                        <p:tav tm="100000">
                                          <p:val>
                                            <p:strVal val="#ppt_x"/>
                                          </p:val>
                                        </p:tav>
                                      </p:tavLst>
                                    </p:anim>
                                    <p:anim calcmode="lin" valueType="num">
                                      <p:cBhvr>
                                        <p:cTn id="33" dur="1000" fill="hold"/>
                                        <p:tgtEl>
                                          <p:spTgt spid="4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1000"/>
                                        <p:tgtEl>
                                          <p:spTgt spid="49"/>
                                        </p:tgtEl>
                                      </p:cBhvr>
                                    </p:animEffect>
                                    <p:anim calcmode="lin" valueType="num">
                                      <p:cBhvr>
                                        <p:cTn id="68" dur="1000" fill="hold"/>
                                        <p:tgtEl>
                                          <p:spTgt spid="49"/>
                                        </p:tgtEl>
                                        <p:attrNameLst>
                                          <p:attrName>ppt_x</p:attrName>
                                        </p:attrNameLst>
                                      </p:cBhvr>
                                      <p:tavLst>
                                        <p:tav tm="0">
                                          <p:val>
                                            <p:strVal val="#ppt_x"/>
                                          </p:val>
                                        </p:tav>
                                        <p:tav tm="100000">
                                          <p:val>
                                            <p:strVal val="#ppt_x"/>
                                          </p:val>
                                        </p:tav>
                                      </p:tavLst>
                                    </p:anim>
                                    <p:anim calcmode="lin" valueType="num">
                                      <p:cBhvr>
                                        <p:cTn id="69" dur="1000" fill="hold"/>
                                        <p:tgtEl>
                                          <p:spTgt spid="4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1000" fill="hold"/>
                                        <p:tgtEl>
                                          <p:spTgt spid="3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nodeType="click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1000"/>
                                        <p:tgtEl>
                                          <p:spTgt spid="51"/>
                                        </p:tgtEl>
                                      </p:cBhvr>
                                    </p:animEffect>
                                    <p:anim calcmode="lin" valueType="num">
                                      <p:cBhvr>
                                        <p:cTn id="85" dur="1000" fill="hold"/>
                                        <p:tgtEl>
                                          <p:spTgt spid="51"/>
                                        </p:tgtEl>
                                        <p:attrNameLst>
                                          <p:attrName>ppt_x</p:attrName>
                                        </p:attrNameLst>
                                      </p:cBhvr>
                                      <p:tavLst>
                                        <p:tav tm="0">
                                          <p:val>
                                            <p:strVal val="#ppt_x"/>
                                          </p:val>
                                        </p:tav>
                                        <p:tav tm="100000">
                                          <p:val>
                                            <p:strVal val="#ppt_x"/>
                                          </p:val>
                                        </p:tav>
                                      </p:tavLst>
                                    </p:anim>
                                    <p:anim calcmode="lin" valueType="num">
                                      <p:cBhvr>
                                        <p:cTn id="86" dur="1000" fill="hold"/>
                                        <p:tgtEl>
                                          <p:spTgt spid="5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fade">
                                      <p:cBhvr>
                                        <p:cTn id="89" dur="1000"/>
                                        <p:tgtEl>
                                          <p:spTgt spid="47"/>
                                        </p:tgtEl>
                                      </p:cBhvr>
                                    </p:animEffect>
                                    <p:anim calcmode="lin" valueType="num">
                                      <p:cBhvr>
                                        <p:cTn id="90" dur="1000" fill="hold"/>
                                        <p:tgtEl>
                                          <p:spTgt spid="47"/>
                                        </p:tgtEl>
                                        <p:attrNameLst>
                                          <p:attrName>ppt_x</p:attrName>
                                        </p:attrNameLst>
                                      </p:cBhvr>
                                      <p:tavLst>
                                        <p:tav tm="0">
                                          <p:val>
                                            <p:strVal val="#ppt_x"/>
                                          </p:val>
                                        </p:tav>
                                        <p:tav tm="100000">
                                          <p:val>
                                            <p:strVal val="#ppt_x"/>
                                          </p:val>
                                        </p:tav>
                                      </p:tavLst>
                                    </p:anim>
                                    <p:anim calcmode="lin" valueType="num">
                                      <p:cBhvr>
                                        <p:cTn id="91" dur="1000" fill="hold"/>
                                        <p:tgtEl>
                                          <p:spTgt spid="47"/>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1000"/>
                                        <p:tgtEl>
                                          <p:spTgt spid="41"/>
                                        </p:tgtEl>
                                      </p:cBhvr>
                                    </p:animEffect>
                                    <p:anim calcmode="lin" valueType="num">
                                      <p:cBhvr>
                                        <p:cTn id="95" dur="1000" fill="hold"/>
                                        <p:tgtEl>
                                          <p:spTgt spid="41"/>
                                        </p:tgtEl>
                                        <p:attrNameLst>
                                          <p:attrName>ppt_x</p:attrName>
                                        </p:attrNameLst>
                                      </p:cBhvr>
                                      <p:tavLst>
                                        <p:tav tm="0">
                                          <p:val>
                                            <p:strVal val="#ppt_x"/>
                                          </p:val>
                                        </p:tav>
                                        <p:tav tm="100000">
                                          <p:val>
                                            <p:strVal val="#ppt_x"/>
                                          </p:val>
                                        </p:tav>
                                      </p:tavLst>
                                    </p:anim>
                                    <p:anim calcmode="lin" valueType="num">
                                      <p:cBhvr>
                                        <p:cTn id="9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8" grpId="0" animBg="1"/>
      <p:bldP spid="19" grpId="0" animBg="1"/>
      <p:bldP spid="35" grpId="0" animBg="1"/>
      <p:bldP spid="46" grpId="0" animBg="1"/>
      <p:bldP spid="47" grpId="0" animBg="1"/>
      <p:bldP spid="39" grpId="0" animBg="1"/>
      <p:bldP spid="4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solidFill>
            <a:schemeClr val="accent2"/>
          </a:solidFill>
        </p:spPr>
        <p:txBody>
          <a:bodyPr>
            <a:normAutofit fontScale="90000"/>
          </a:bodyPr>
          <a:lstStyle/>
          <a:p>
            <a:pPr eaLnBrk="1" hangingPunct="1"/>
            <a:r>
              <a:rPr lang="en-AU" altLang="en-US" sz="3200">
                <a:solidFill>
                  <a:schemeClr val="bg1"/>
                </a:solidFill>
              </a:rPr>
              <a:t>The Big Picture: Getting to a settlement figure </a:t>
            </a:r>
            <a:br>
              <a:rPr lang="en-GB" altLang="en-US">
                <a:solidFill>
                  <a:srgbClr val="000000"/>
                </a:solidFill>
              </a:rPr>
            </a:br>
            <a:endParaRPr lang="en-AU" altLang="en-US">
              <a:solidFill>
                <a:schemeClr val="bg1"/>
              </a:solidFill>
            </a:endParaRPr>
          </a:p>
        </p:txBody>
      </p:sp>
      <p:sp>
        <p:nvSpPr>
          <p:cNvPr id="44035" name="Slide Number Placeholder 1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2F28D7F-90DF-4F08-886B-3142766D82B0}" type="slidenum">
              <a:rPr lang="en-AU" altLang="en-US" sz="1200" smtClean="0">
                <a:solidFill>
                  <a:srgbClr val="898989"/>
                </a:solidFill>
              </a:rPr>
              <a:pPr>
                <a:spcBef>
                  <a:spcPct val="0"/>
                </a:spcBef>
                <a:buFontTx/>
                <a:buNone/>
              </a:pPr>
              <a:t>83</a:t>
            </a:fld>
            <a:endParaRPr lang="en-AU" altLang="en-US" sz="1200">
              <a:solidFill>
                <a:srgbClr val="898989"/>
              </a:solidFill>
            </a:endParaRPr>
          </a:p>
        </p:txBody>
      </p:sp>
      <p:sp>
        <p:nvSpPr>
          <p:cNvPr id="2" name="Rectangle 1"/>
          <p:cNvSpPr/>
          <p:nvPr/>
        </p:nvSpPr>
        <p:spPr>
          <a:xfrm>
            <a:off x="438150" y="2182813"/>
            <a:ext cx="8148638" cy="646112"/>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eaLnBrk="1" fontAlgn="auto" hangingPunct="1">
              <a:spcBef>
                <a:spcPts val="0"/>
              </a:spcBef>
              <a:spcAft>
                <a:spcPts val="0"/>
              </a:spcAft>
              <a:defRPr/>
            </a:pPr>
            <a:r>
              <a:rPr lang="en-AU" dirty="0">
                <a:solidFill>
                  <a:prstClr val="black"/>
                </a:solidFill>
              </a:rPr>
              <a:t> This is difficult, because no amount of money will make up for the pain and destruction of colonisation.  </a:t>
            </a:r>
            <a:endParaRPr lang="en-GB" dirty="0">
              <a:solidFill>
                <a:prstClr val="black"/>
              </a:solidFill>
            </a:endParaRPr>
          </a:p>
        </p:txBody>
      </p:sp>
      <p:sp>
        <p:nvSpPr>
          <p:cNvPr id="4" name="Rectangle 3"/>
          <p:cNvSpPr/>
          <p:nvPr/>
        </p:nvSpPr>
        <p:spPr>
          <a:xfrm>
            <a:off x="438150" y="1619250"/>
            <a:ext cx="8089900" cy="36988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eaLnBrk="1" fontAlgn="auto" hangingPunct="1">
              <a:spcBef>
                <a:spcPts val="0"/>
              </a:spcBef>
              <a:spcAft>
                <a:spcPts val="0"/>
              </a:spcAft>
              <a:defRPr/>
            </a:pPr>
            <a:r>
              <a:rPr lang="en-AU" dirty="0">
                <a:solidFill>
                  <a:prstClr val="black"/>
                </a:solidFill>
              </a:rPr>
              <a:t>The big question in Settlement Act negotiations is: </a:t>
            </a:r>
            <a:r>
              <a:rPr lang="en-AU" b="1" i="1" dirty="0">
                <a:solidFill>
                  <a:prstClr val="black"/>
                </a:solidFill>
              </a:rPr>
              <a:t>how much should we settle for?</a:t>
            </a:r>
            <a:endParaRPr lang="en-GB" dirty="0">
              <a:solidFill>
                <a:prstClr val="black"/>
              </a:solidFill>
            </a:endParaRPr>
          </a:p>
        </p:txBody>
      </p:sp>
      <p:sp>
        <p:nvSpPr>
          <p:cNvPr id="7" name="Rectangle 6"/>
          <p:cNvSpPr/>
          <p:nvPr/>
        </p:nvSpPr>
        <p:spPr>
          <a:xfrm>
            <a:off x="438150" y="3068638"/>
            <a:ext cx="8177213" cy="646331"/>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eaLnBrk="1" fontAlgn="auto" hangingPunct="1">
              <a:spcBef>
                <a:spcPts val="0"/>
              </a:spcBef>
              <a:spcAft>
                <a:spcPts val="0"/>
              </a:spcAft>
              <a:defRPr/>
            </a:pPr>
            <a:r>
              <a:rPr lang="en-AU" dirty="0">
                <a:solidFill>
                  <a:prstClr val="black"/>
                </a:solidFill>
              </a:rPr>
              <a:t>Also, the Settlement Act is</a:t>
            </a:r>
            <a:r>
              <a:rPr lang="en-AU" i="1" dirty="0">
                <a:solidFill>
                  <a:prstClr val="black"/>
                </a:solidFill>
              </a:rPr>
              <a:t> </a:t>
            </a:r>
            <a:r>
              <a:rPr lang="en-AU" i="1" u="sng" dirty="0">
                <a:solidFill>
                  <a:prstClr val="black"/>
                </a:solidFill>
              </a:rPr>
              <a:t>not</a:t>
            </a:r>
            <a:r>
              <a:rPr lang="en-AU" dirty="0">
                <a:solidFill>
                  <a:prstClr val="black"/>
                </a:solidFill>
              </a:rPr>
              <a:t> about righting all the wrongs done to a Traditional Owner Group.  </a:t>
            </a:r>
            <a:endParaRPr lang="en-GB" dirty="0">
              <a:solidFill>
                <a:prstClr val="black"/>
              </a:solidFill>
            </a:endParaRPr>
          </a:p>
        </p:txBody>
      </p:sp>
      <p:sp>
        <p:nvSpPr>
          <p:cNvPr id="8" name="Rectangle 7"/>
          <p:cNvSpPr/>
          <p:nvPr/>
        </p:nvSpPr>
        <p:spPr>
          <a:xfrm>
            <a:off x="461963" y="4046538"/>
            <a:ext cx="8175625" cy="92392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just" eaLnBrk="1" fontAlgn="auto" hangingPunct="1">
              <a:spcBef>
                <a:spcPts val="0"/>
              </a:spcBef>
              <a:spcAft>
                <a:spcPts val="0"/>
              </a:spcAft>
              <a:defRPr/>
            </a:pPr>
            <a:r>
              <a:rPr lang="en-AU" dirty="0">
                <a:solidFill>
                  <a:prstClr val="black"/>
                </a:solidFill>
              </a:rPr>
              <a:t>It is really only about settling issues to do with </a:t>
            </a:r>
            <a:r>
              <a:rPr lang="en-AU" b="1" dirty="0">
                <a:solidFill>
                  <a:prstClr val="black"/>
                </a:solidFill>
              </a:rPr>
              <a:t>land, </a:t>
            </a:r>
            <a:r>
              <a:rPr lang="en-AU" dirty="0">
                <a:solidFill>
                  <a:prstClr val="black"/>
                </a:solidFill>
              </a:rPr>
              <a:t>and providing a financial and legal basis for self-determination, and to allow the Traditional Owner Group to re-establish themselves on country. </a:t>
            </a:r>
            <a:endParaRPr lang="en-GB" dirty="0">
              <a:solidFill>
                <a:prstClr val="black"/>
              </a:solidFill>
            </a:endParaRPr>
          </a:p>
        </p:txBody>
      </p:sp>
      <p:sp>
        <p:nvSpPr>
          <p:cNvPr id="5" name="Rectangle 4"/>
          <p:cNvSpPr/>
          <p:nvPr/>
        </p:nvSpPr>
        <p:spPr>
          <a:xfrm>
            <a:off x="461963" y="5197475"/>
            <a:ext cx="8124825" cy="6461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eaLnBrk="1" fontAlgn="auto" hangingPunct="1">
              <a:spcBef>
                <a:spcPts val="0"/>
              </a:spcBef>
              <a:spcAft>
                <a:spcPts val="0"/>
              </a:spcAft>
              <a:defRPr/>
            </a:pPr>
            <a:r>
              <a:rPr lang="en-AU" dirty="0">
                <a:solidFill>
                  <a:prstClr val="white"/>
                </a:solidFill>
              </a:rPr>
              <a:t>With that in mind, how do we work out what a reasonable settlement figure would look like, and how do we argue that with the State?  </a:t>
            </a:r>
            <a:endParaRPr lang="en-GB" dirty="0">
              <a:solidFill>
                <a:prstClr val="white"/>
              </a:solidFill>
            </a:endParaRPr>
          </a:p>
        </p:txBody>
      </p:sp>
    </p:spTree>
    <p:extLst>
      <p:ext uri="{BB962C8B-B14F-4D97-AF65-F5344CB8AC3E}">
        <p14:creationId xmlns:p14="http://schemas.microsoft.com/office/powerpoint/2010/main" val="3656517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solidFill>
            <a:schemeClr val="accent2"/>
          </a:solidFill>
        </p:spPr>
        <p:txBody>
          <a:bodyPr/>
          <a:lstStyle/>
          <a:p>
            <a:pPr eaLnBrk="1" hangingPunct="1"/>
            <a:r>
              <a:rPr lang="en-AU" altLang="en-US" dirty="0">
                <a:solidFill>
                  <a:schemeClr val="bg1"/>
                </a:solidFill>
              </a:rPr>
              <a:t>How does FNLRS approach this question? </a:t>
            </a:r>
          </a:p>
        </p:txBody>
      </p:sp>
      <p:sp>
        <p:nvSpPr>
          <p:cNvPr id="46083" name="Slide Number Placeholder 1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511A937-64C2-4F04-8013-C9BB4369DC4E}" type="slidenum">
              <a:rPr lang="en-AU" altLang="en-US" sz="1200" smtClean="0">
                <a:solidFill>
                  <a:srgbClr val="898989"/>
                </a:solidFill>
              </a:rPr>
              <a:pPr>
                <a:spcBef>
                  <a:spcPct val="0"/>
                </a:spcBef>
                <a:buFontTx/>
                <a:buNone/>
              </a:pPr>
              <a:t>84</a:t>
            </a:fld>
            <a:endParaRPr lang="en-AU" altLang="en-US" sz="1200">
              <a:solidFill>
                <a:srgbClr val="898989"/>
              </a:solidFill>
            </a:endParaRPr>
          </a:p>
        </p:txBody>
      </p:sp>
      <p:sp>
        <p:nvSpPr>
          <p:cNvPr id="5" name="Rectangle 4"/>
          <p:cNvSpPr/>
          <p:nvPr/>
        </p:nvSpPr>
        <p:spPr>
          <a:xfrm>
            <a:off x="474663" y="1617663"/>
            <a:ext cx="4073525" cy="369887"/>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eaLnBrk="1" fontAlgn="auto" hangingPunct="1">
              <a:spcBef>
                <a:spcPts val="0"/>
              </a:spcBef>
              <a:spcAft>
                <a:spcPts val="0"/>
              </a:spcAft>
              <a:defRPr/>
            </a:pPr>
            <a:r>
              <a:rPr lang="en-AU" b="1" dirty="0">
                <a:solidFill>
                  <a:prstClr val="black"/>
                </a:solidFill>
              </a:rPr>
              <a:t>Cost out aspirations:</a:t>
            </a:r>
            <a:endParaRPr lang="en-GB" dirty="0">
              <a:solidFill>
                <a:prstClr val="black"/>
              </a:solidFill>
            </a:endParaRPr>
          </a:p>
        </p:txBody>
      </p:sp>
      <p:sp>
        <p:nvSpPr>
          <p:cNvPr id="12" name="Rectangle 11"/>
          <p:cNvSpPr/>
          <p:nvPr/>
        </p:nvSpPr>
        <p:spPr>
          <a:xfrm>
            <a:off x="474663" y="3126405"/>
            <a:ext cx="4075112" cy="5847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1" fontAlgn="auto" hangingPunct="1">
              <a:spcBef>
                <a:spcPts val="0"/>
              </a:spcBef>
              <a:spcAft>
                <a:spcPts val="0"/>
              </a:spcAft>
              <a:defRPr/>
            </a:pPr>
            <a:r>
              <a:rPr lang="en-AU" sz="1600" dirty="0">
                <a:solidFill>
                  <a:prstClr val="black"/>
                </a:solidFill>
              </a:rPr>
              <a:t>This is useful in order to properly understand and plan out the groups aspirations.</a:t>
            </a:r>
            <a:endParaRPr lang="en-GB" sz="1600" dirty="0">
              <a:solidFill>
                <a:prstClr val="black"/>
              </a:solidFill>
            </a:endParaRPr>
          </a:p>
        </p:txBody>
      </p:sp>
      <p:sp>
        <p:nvSpPr>
          <p:cNvPr id="13" name="Rectangle 12"/>
          <p:cNvSpPr/>
          <p:nvPr/>
        </p:nvSpPr>
        <p:spPr>
          <a:xfrm>
            <a:off x="4859338" y="2153474"/>
            <a:ext cx="4075112" cy="830997"/>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eaLnBrk="1" fontAlgn="auto" hangingPunct="1">
              <a:spcBef>
                <a:spcPts val="0"/>
              </a:spcBef>
              <a:spcAft>
                <a:spcPts val="0"/>
              </a:spcAft>
              <a:defRPr/>
            </a:pPr>
            <a:r>
              <a:rPr lang="en-AU" sz="1600" dirty="0">
                <a:solidFill>
                  <a:prstClr val="black"/>
                </a:solidFill>
              </a:rPr>
              <a:t>Timber Creek has set the monetary value of native title rights (50% of market value, plus interest, plus </a:t>
            </a:r>
            <a:r>
              <a:rPr lang="en-AU" sz="1600" i="1" dirty="0" err="1">
                <a:solidFill>
                  <a:prstClr val="black"/>
                </a:solidFill>
              </a:rPr>
              <a:t>solatium</a:t>
            </a:r>
            <a:r>
              <a:rPr lang="en-AU" sz="1600" i="1" dirty="0">
                <a:solidFill>
                  <a:prstClr val="black"/>
                </a:solidFill>
              </a:rPr>
              <a:t>).</a:t>
            </a:r>
            <a:endParaRPr lang="en-GB" sz="1600" dirty="0">
              <a:solidFill>
                <a:prstClr val="black"/>
              </a:solidFill>
            </a:endParaRPr>
          </a:p>
        </p:txBody>
      </p:sp>
      <p:sp>
        <p:nvSpPr>
          <p:cNvPr id="14" name="Rectangle 13"/>
          <p:cNvSpPr/>
          <p:nvPr/>
        </p:nvSpPr>
        <p:spPr>
          <a:xfrm>
            <a:off x="4859338" y="3089022"/>
            <a:ext cx="4089400" cy="58477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eaLnBrk="1" fontAlgn="auto" hangingPunct="1">
              <a:spcBef>
                <a:spcPts val="0"/>
              </a:spcBef>
              <a:spcAft>
                <a:spcPts val="0"/>
              </a:spcAft>
              <a:defRPr/>
            </a:pPr>
            <a:r>
              <a:rPr lang="en-AU" sz="1600" dirty="0">
                <a:solidFill>
                  <a:prstClr val="black"/>
                </a:solidFill>
              </a:rPr>
              <a:t>An objective method by which to value native title rights for the first time.</a:t>
            </a:r>
            <a:endParaRPr lang="en-GB" sz="1600" dirty="0">
              <a:solidFill>
                <a:prstClr val="black"/>
              </a:solidFill>
            </a:endParaRPr>
          </a:p>
        </p:txBody>
      </p:sp>
      <p:sp>
        <p:nvSpPr>
          <p:cNvPr id="16" name="Rectangle 15"/>
          <p:cNvSpPr/>
          <p:nvPr/>
        </p:nvSpPr>
        <p:spPr>
          <a:xfrm>
            <a:off x="4859338" y="1617663"/>
            <a:ext cx="3889375" cy="369887"/>
          </a:xfrm>
          <a:prstGeom prst="rect">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a:spAutoFit/>
          </a:bodyPr>
          <a:lstStyle/>
          <a:p>
            <a:pPr eaLnBrk="1" fontAlgn="auto" hangingPunct="1">
              <a:spcBef>
                <a:spcPts val="0"/>
              </a:spcBef>
              <a:spcAft>
                <a:spcPts val="0"/>
              </a:spcAft>
              <a:defRPr/>
            </a:pPr>
            <a:r>
              <a:rPr lang="en-AU" b="1" dirty="0">
                <a:solidFill>
                  <a:prstClr val="black"/>
                </a:solidFill>
              </a:rPr>
              <a:t>Value native title rights:</a:t>
            </a:r>
            <a:endParaRPr lang="en-GB" dirty="0">
              <a:solidFill>
                <a:prstClr val="black"/>
              </a:solidFill>
            </a:endParaRPr>
          </a:p>
        </p:txBody>
      </p:sp>
      <p:sp>
        <p:nvSpPr>
          <p:cNvPr id="2" name="Rectangle 1"/>
          <p:cNvSpPr/>
          <p:nvPr/>
        </p:nvSpPr>
        <p:spPr>
          <a:xfrm>
            <a:off x="447328" y="2187575"/>
            <a:ext cx="4073525" cy="83099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AU" sz="1600" dirty="0">
                <a:solidFill>
                  <a:prstClr val="black"/>
                </a:solidFill>
              </a:rPr>
              <a:t>You  cost out the aspirations of the traditional owner group in detailed budgets and business plans</a:t>
            </a:r>
            <a:endParaRPr lang="en-GB" sz="1600" dirty="0">
              <a:solidFill>
                <a:prstClr val="black"/>
              </a:solidFill>
            </a:endParaRPr>
          </a:p>
        </p:txBody>
      </p:sp>
      <p:sp>
        <p:nvSpPr>
          <p:cNvPr id="18" name="Rectangle 17"/>
          <p:cNvSpPr/>
          <p:nvPr/>
        </p:nvSpPr>
        <p:spPr>
          <a:xfrm>
            <a:off x="4835525" y="4005063"/>
            <a:ext cx="4098925" cy="58477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eaLnBrk="1" fontAlgn="auto" hangingPunct="1">
              <a:spcBef>
                <a:spcPts val="0"/>
              </a:spcBef>
              <a:spcAft>
                <a:spcPts val="0"/>
              </a:spcAft>
              <a:defRPr/>
            </a:pPr>
            <a:r>
              <a:rPr lang="en-AU" sz="1600" dirty="0">
                <a:solidFill>
                  <a:prstClr val="black"/>
                </a:solidFill>
              </a:rPr>
              <a:t>Relying on </a:t>
            </a:r>
            <a:r>
              <a:rPr lang="en-AU" sz="1600" b="1" dirty="0">
                <a:solidFill>
                  <a:prstClr val="black"/>
                </a:solidFill>
              </a:rPr>
              <a:t>incomplete and inaccurate data </a:t>
            </a:r>
            <a:r>
              <a:rPr lang="en-AU" sz="1600" dirty="0">
                <a:solidFill>
                  <a:prstClr val="black"/>
                </a:solidFill>
              </a:rPr>
              <a:t>(i.e. what extinguishment has occurred and when).</a:t>
            </a:r>
            <a:endParaRPr lang="en-GB" sz="1600" dirty="0">
              <a:solidFill>
                <a:prstClr val="black"/>
              </a:solidFill>
            </a:endParaRPr>
          </a:p>
        </p:txBody>
      </p:sp>
      <p:sp>
        <p:nvSpPr>
          <p:cNvPr id="17" name="Rectangle 16"/>
          <p:cNvSpPr/>
          <p:nvPr/>
        </p:nvSpPr>
        <p:spPr>
          <a:xfrm>
            <a:off x="445741" y="4005064"/>
            <a:ext cx="4075112" cy="5847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1" fontAlgn="auto" hangingPunct="1">
              <a:spcBef>
                <a:spcPts val="0"/>
              </a:spcBef>
              <a:spcAft>
                <a:spcPts val="0"/>
              </a:spcAft>
              <a:defRPr/>
            </a:pPr>
            <a:r>
              <a:rPr lang="en-AU" sz="1600" dirty="0">
                <a:solidFill>
                  <a:prstClr val="black"/>
                </a:solidFill>
              </a:rPr>
              <a:t>Usually the group is drawing on its </a:t>
            </a:r>
          </a:p>
          <a:p>
            <a:pPr algn="ctr" eaLnBrk="1" fontAlgn="auto" hangingPunct="1">
              <a:spcBef>
                <a:spcPts val="0"/>
              </a:spcBef>
              <a:spcAft>
                <a:spcPts val="0"/>
              </a:spcAft>
              <a:defRPr/>
            </a:pPr>
            <a:r>
              <a:rPr lang="en-AU" sz="1600" b="1" dirty="0">
                <a:solidFill>
                  <a:prstClr val="black"/>
                </a:solidFill>
              </a:rPr>
              <a:t>Country Plan</a:t>
            </a:r>
            <a:r>
              <a:rPr lang="en-AU" sz="1600" dirty="0">
                <a:solidFill>
                  <a:prstClr val="black"/>
                </a:solidFill>
              </a:rPr>
              <a:t>.</a:t>
            </a:r>
            <a:endParaRPr lang="en-GB" sz="1600" dirty="0">
              <a:solidFill>
                <a:prstClr val="black"/>
              </a:solidFill>
            </a:endParaRPr>
          </a:p>
        </p:txBody>
      </p:sp>
      <p:cxnSp>
        <p:nvCxnSpPr>
          <p:cNvPr id="4" name="Straight Arrow Connector 3"/>
          <p:cNvCxnSpPr>
            <a:stCxn id="12" idx="2"/>
          </p:cNvCxnSpPr>
          <p:nvPr/>
        </p:nvCxnSpPr>
        <p:spPr>
          <a:xfrm flipH="1">
            <a:off x="2511425" y="3711180"/>
            <a:ext cx="794" cy="2218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H="1">
            <a:off x="6781440" y="3709721"/>
            <a:ext cx="794" cy="2218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Rectangle 20"/>
          <p:cNvSpPr/>
          <p:nvPr/>
        </p:nvSpPr>
        <p:spPr>
          <a:xfrm>
            <a:off x="971600" y="4861942"/>
            <a:ext cx="705678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1" fontAlgn="auto" hangingPunct="1">
              <a:spcBef>
                <a:spcPts val="0"/>
              </a:spcBef>
              <a:spcAft>
                <a:spcPts val="0"/>
              </a:spcAft>
              <a:defRPr/>
            </a:pPr>
            <a:r>
              <a:rPr lang="en-AU" sz="1600" dirty="0">
                <a:solidFill>
                  <a:prstClr val="black"/>
                </a:solidFill>
              </a:rPr>
              <a:t>The First Principles Review will now allow us to examine these both in detail, and hopefully reach agreed positions with the State.</a:t>
            </a:r>
            <a:endParaRPr lang="en-GB" sz="1600" dirty="0">
              <a:solidFill>
                <a:prstClr val="black"/>
              </a:solidFill>
            </a:endParaRPr>
          </a:p>
        </p:txBody>
      </p:sp>
      <p:pic>
        <p:nvPicPr>
          <p:cNvPr id="22" name="Picture 21">
            <a:extLst>
              <a:ext uri="{FF2B5EF4-FFF2-40B4-BE49-F238E27FC236}">
                <a16:creationId xmlns:a16="http://schemas.microsoft.com/office/drawing/2014/main" id="{DE1BA63A-428A-4544-970F-EAC149E641A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4016100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1000"/>
                                        <p:tgtEl>
                                          <p:spTgt spid="21"/>
                                        </p:tgtEl>
                                      </p:cBhvr>
                                    </p:animEffect>
                                    <p:anim calcmode="lin" valueType="num">
                                      <p:cBhvr>
                                        <p:cTn id="68" dur="1000" fill="hold"/>
                                        <p:tgtEl>
                                          <p:spTgt spid="21"/>
                                        </p:tgtEl>
                                        <p:attrNameLst>
                                          <p:attrName>ppt_x</p:attrName>
                                        </p:attrNameLst>
                                      </p:cBhvr>
                                      <p:tavLst>
                                        <p:tav tm="0">
                                          <p:val>
                                            <p:strVal val="#ppt_x"/>
                                          </p:val>
                                        </p:tav>
                                        <p:tav tm="100000">
                                          <p:val>
                                            <p:strVal val="#ppt_x"/>
                                          </p:val>
                                        </p:tav>
                                      </p:tavLst>
                                    </p:anim>
                                    <p:anim calcmode="lin" valueType="num">
                                      <p:cBhvr>
                                        <p:cTn id="6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16" grpId="0" animBg="1"/>
      <p:bldP spid="2" grpId="0" animBg="1"/>
      <p:bldP spid="18" grpId="0" animBg="1"/>
      <p:bldP spid="17" grpId="0" animBg="1"/>
      <p:bldP spid="2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36912"/>
            <a:ext cx="8229600" cy="1143000"/>
          </a:xfrm>
          <a:solidFill>
            <a:schemeClr val="accent2"/>
          </a:solidFill>
        </p:spPr>
        <p:txBody>
          <a:bodyPr/>
          <a:lstStyle/>
          <a:p>
            <a:pPr algn="ctr"/>
            <a:r>
              <a:rPr lang="en-AU" dirty="0">
                <a:solidFill>
                  <a:schemeClr val="lt1"/>
                </a:solidFill>
              </a:rPr>
              <a:t>Response to Timber Creek: Valuing Native Title Rights</a:t>
            </a:r>
            <a:endParaRPr lang="en-AU" dirty="0">
              <a:solidFill>
                <a:schemeClr val="bg1"/>
              </a:solidFill>
            </a:endParaRPr>
          </a:p>
        </p:txBody>
      </p:sp>
      <p:sp>
        <p:nvSpPr>
          <p:cNvPr id="5" name="Slide Number Placeholder 4"/>
          <p:cNvSpPr>
            <a:spLocks noGrp="1"/>
          </p:cNvSpPr>
          <p:nvPr>
            <p:ph type="sldNum" sz="quarter" idx="12"/>
          </p:nvPr>
        </p:nvSpPr>
        <p:spPr/>
        <p:txBody>
          <a:bodyPr/>
          <a:lstStyle/>
          <a:p>
            <a:fld id="{B1B03286-66D5-43FB-A277-D51ADAD32112}" type="slidenum">
              <a:rPr lang="en-AU" smtClean="0"/>
              <a:t>85</a:t>
            </a:fld>
            <a:endParaRPr lang="en-AU" dirty="0"/>
          </a:p>
        </p:txBody>
      </p:sp>
      <p:sp>
        <p:nvSpPr>
          <p:cNvPr id="7" name="Slide Number Placeholder 4"/>
          <p:cNvSpPr txBox="1">
            <a:spLocks/>
          </p:cNvSpPr>
          <p:nvPr/>
        </p:nvSpPr>
        <p:spPr>
          <a:xfrm>
            <a:off x="5941399" y="6078264"/>
            <a:ext cx="2827753" cy="556171"/>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lang="en-AU"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B03286-66D5-43FB-A277-D51ADAD32112}" type="slidenum">
              <a:rPr lang="en-AU" smtClean="0"/>
              <a:pPr/>
              <a:t>85</a:t>
            </a:fld>
            <a:endParaRPr lang="en-AU" dirty="0"/>
          </a:p>
        </p:txBody>
      </p:sp>
      <p:pic>
        <p:nvPicPr>
          <p:cNvPr id="8" name="Picture 7">
            <a:extLst>
              <a:ext uri="{FF2B5EF4-FFF2-40B4-BE49-F238E27FC236}">
                <a16:creationId xmlns:a16="http://schemas.microsoft.com/office/drawing/2014/main" id="{6FAC48C8-0A36-4F37-A3D6-9BBB5665707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42810890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solidFill>
            <a:schemeClr val="accent2"/>
          </a:solidFill>
        </p:spPr>
        <p:txBody>
          <a:bodyPr/>
          <a:lstStyle/>
          <a:p>
            <a:pPr algn="ctr" eaLnBrk="1" hangingPunct="1"/>
            <a:r>
              <a:rPr lang="en-AU" altLang="en-US" dirty="0">
                <a:solidFill>
                  <a:schemeClr val="bg1"/>
                </a:solidFill>
              </a:rPr>
              <a:t>Valuing Native Rights </a:t>
            </a:r>
          </a:p>
        </p:txBody>
      </p:sp>
      <p:sp>
        <p:nvSpPr>
          <p:cNvPr id="46083" name="Slide Number Placeholder 1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511A937-64C2-4F04-8013-C9BB4369DC4E}" type="slidenum">
              <a:rPr lang="en-AU" altLang="en-US" sz="1200" smtClean="0">
                <a:solidFill>
                  <a:srgbClr val="898989"/>
                </a:solidFill>
              </a:rPr>
              <a:pPr>
                <a:spcBef>
                  <a:spcPct val="0"/>
                </a:spcBef>
                <a:buFontTx/>
                <a:buNone/>
              </a:pPr>
              <a:t>86</a:t>
            </a:fld>
            <a:endParaRPr lang="en-AU" altLang="en-US" sz="1200">
              <a:solidFill>
                <a:srgbClr val="898989"/>
              </a:solidFill>
            </a:endParaRPr>
          </a:p>
        </p:txBody>
      </p:sp>
      <p:sp>
        <p:nvSpPr>
          <p:cNvPr id="13" name="Rectangle 12"/>
          <p:cNvSpPr/>
          <p:nvPr/>
        </p:nvSpPr>
        <p:spPr>
          <a:xfrm>
            <a:off x="557108" y="1977441"/>
            <a:ext cx="8263363"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eaLnBrk="1" fontAlgn="auto" hangingPunct="1">
              <a:spcBef>
                <a:spcPts val="0"/>
              </a:spcBef>
              <a:spcAft>
                <a:spcPts val="0"/>
              </a:spcAft>
              <a:defRPr/>
            </a:pPr>
            <a:r>
              <a:rPr lang="en-AU" sz="1600" dirty="0">
                <a:solidFill>
                  <a:prstClr val="black"/>
                </a:solidFill>
              </a:rPr>
              <a:t>Timber Creek has set the monetary value of native title rights (50% of market value, plus interest, plus </a:t>
            </a:r>
            <a:r>
              <a:rPr lang="en-AU" sz="1600" i="1" dirty="0" err="1">
                <a:solidFill>
                  <a:prstClr val="black"/>
                </a:solidFill>
              </a:rPr>
              <a:t>solatium</a:t>
            </a:r>
            <a:r>
              <a:rPr lang="en-AU" sz="1600" i="1" dirty="0">
                <a:solidFill>
                  <a:prstClr val="black"/>
                </a:solidFill>
              </a:rPr>
              <a:t>).</a:t>
            </a:r>
            <a:endParaRPr lang="en-GB" sz="1600" dirty="0">
              <a:solidFill>
                <a:prstClr val="black"/>
              </a:solidFill>
            </a:endParaRPr>
          </a:p>
        </p:txBody>
      </p:sp>
      <p:sp>
        <p:nvSpPr>
          <p:cNvPr id="14" name="Rectangle 13"/>
          <p:cNvSpPr/>
          <p:nvPr/>
        </p:nvSpPr>
        <p:spPr>
          <a:xfrm>
            <a:off x="574255" y="2679856"/>
            <a:ext cx="8246217"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eaLnBrk="1" fontAlgn="auto" hangingPunct="1">
              <a:spcBef>
                <a:spcPts val="0"/>
              </a:spcBef>
              <a:spcAft>
                <a:spcPts val="0"/>
              </a:spcAft>
              <a:defRPr/>
            </a:pPr>
            <a:r>
              <a:rPr lang="en-AU" sz="1600" dirty="0">
                <a:solidFill>
                  <a:prstClr val="black"/>
                </a:solidFill>
              </a:rPr>
              <a:t>Any extinguishment of native title that occurred post-1975  is now potentially compensable.</a:t>
            </a:r>
            <a:endParaRPr lang="en-GB" sz="1600" dirty="0">
              <a:solidFill>
                <a:prstClr val="black"/>
              </a:solidFill>
            </a:endParaRPr>
          </a:p>
        </p:txBody>
      </p:sp>
      <p:sp>
        <p:nvSpPr>
          <p:cNvPr id="16" name="Rectangle 15"/>
          <p:cNvSpPr/>
          <p:nvPr/>
        </p:nvSpPr>
        <p:spPr>
          <a:xfrm>
            <a:off x="574255" y="1453562"/>
            <a:ext cx="8353177" cy="371177"/>
          </a:xfrm>
          <a:prstGeom prst="rect">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algn="ctr" eaLnBrk="1" fontAlgn="auto" hangingPunct="1">
              <a:spcBef>
                <a:spcPts val="0"/>
              </a:spcBef>
              <a:spcAft>
                <a:spcPts val="0"/>
              </a:spcAft>
              <a:defRPr/>
            </a:pPr>
            <a:r>
              <a:rPr lang="en-AU" b="1" dirty="0">
                <a:solidFill>
                  <a:prstClr val="black"/>
                </a:solidFill>
              </a:rPr>
              <a:t>Valuing native title rights:</a:t>
            </a:r>
            <a:endParaRPr lang="en-GB" dirty="0">
              <a:solidFill>
                <a:prstClr val="black"/>
              </a:solidFill>
            </a:endParaRPr>
          </a:p>
        </p:txBody>
      </p:sp>
      <p:sp>
        <p:nvSpPr>
          <p:cNvPr id="23" name="Rectangle 22"/>
          <p:cNvSpPr/>
          <p:nvPr/>
        </p:nvSpPr>
        <p:spPr>
          <a:xfrm>
            <a:off x="485103" y="3151718"/>
            <a:ext cx="8353177" cy="371177"/>
          </a:xfrm>
          <a:prstGeom prst="rect">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algn="ctr" eaLnBrk="1" fontAlgn="auto" hangingPunct="1">
              <a:spcBef>
                <a:spcPts val="0"/>
              </a:spcBef>
              <a:spcAft>
                <a:spcPts val="0"/>
              </a:spcAft>
              <a:defRPr/>
            </a:pPr>
            <a:r>
              <a:rPr lang="en-AU" b="1" dirty="0">
                <a:solidFill>
                  <a:prstClr val="black"/>
                </a:solidFill>
              </a:rPr>
              <a:t>What extinguishes native title </a:t>
            </a:r>
            <a:endParaRPr lang="en-GB" dirty="0">
              <a:solidFill>
                <a:prstClr val="black"/>
              </a:solidFill>
            </a:endParaRPr>
          </a:p>
        </p:txBody>
      </p:sp>
      <p:sp>
        <p:nvSpPr>
          <p:cNvPr id="24" name="Rectangle 23"/>
          <p:cNvSpPr/>
          <p:nvPr/>
        </p:nvSpPr>
        <p:spPr>
          <a:xfrm>
            <a:off x="485103" y="3656203"/>
            <a:ext cx="2487004"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eaLnBrk="1" fontAlgn="auto" hangingPunct="1">
              <a:spcBef>
                <a:spcPts val="0"/>
              </a:spcBef>
              <a:spcAft>
                <a:spcPts val="0"/>
              </a:spcAft>
              <a:defRPr/>
            </a:pPr>
            <a:r>
              <a:rPr lang="en-AU" sz="1400" dirty="0">
                <a:solidFill>
                  <a:prstClr val="black"/>
                </a:solidFill>
              </a:rPr>
              <a:t>Grant of freehold (sale of Crown land)</a:t>
            </a:r>
            <a:endParaRPr lang="en-GB" sz="1400" dirty="0">
              <a:solidFill>
                <a:prstClr val="black"/>
              </a:solidFill>
            </a:endParaRPr>
          </a:p>
        </p:txBody>
      </p:sp>
      <p:sp>
        <p:nvSpPr>
          <p:cNvPr id="6" name="Rectangle 5"/>
          <p:cNvSpPr/>
          <p:nvPr/>
        </p:nvSpPr>
        <p:spPr>
          <a:xfrm>
            <a:off x="3499290" y="3667954"/>
            <a:ext cx="4572000" cy="58477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n-US" sz="1600" dirty="0"/>
              <a:t>Grant of residential, commercial, community purposes and certain other leases</a:t>
            </a:r>
            <a:endParaRPr lang="en-AU" sz="1600" dirty="0"/>
          </a:p>
        </p:txBody>
      </p:sp>
      <p:sp>
        <p:nvSpPr>
          <p:cNvPr id="7" name="Rectangle 6"/>
          <p:cNvSpPr/>
          <p:nvPr/>
        </p:nvSpPr>
        <p:spPr>
          <a:xfrm>
            <a:off x="457200" y="4359517"/>
            <a:ext cx="3032205" cy="5985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600" dirty="0"/>
              <a:t>Land over which government has built infrastructure on Crown Land </a:t>
            </a:r>
            <a:endParaRPr lang="en-AU" sz="1600" dirty="0"/>
          </a:p>
        </p:txBody>
      </p:sp>
      <p:sp>
        <p:nvSpPr>
          <p:cNvPr id="26" name="Rectangle 25"/>
          <p:cNvSpPr/>
          <p:nvPr/>
        </p:nvSpPr>
        <p:spPr>
          <a:xfrm>
            <a:off x="3743198" y="4397788"/>
            <a:ext cx="5408469"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600" dirty="0"/>
              <a:t>Where government has built a public work on Crown Land under the authority of a pre-1996 reservation (s24JA)</a:t>
            </a:r>
            <a:endParaRPr lang="en-AU" sz="1600" dirty="0"/>
          </a:p>
        </p:txBody>
      </p:sp>
    </p:spTree>
    <p:extLst>
      <p:ext uri="{BB962C8B-B14F-4D97-AF65-F5344CB8AC3E}">
        <p14:creationId xmlns:p14="http://schemas.microsoft.com/office/powerpoint/2010/main" val="3389681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1000"/>
                                        <p:tgtEl>
                                          <p:spTgt spid="26"/>
                                        </p:tgtEl>
                                      </p:cBhvr>
                                    </p:animEffect>
                                    <p:anim calcmode="lin" valueType="num">
                                      <p:cBhvr>
                                        <p:cTn id="55" dur="1000" fill="hold"/>
                                        <p:tgtEl>
                                          <p:spTgt spid="26"/>
                                        </p:tgtEl>
                                        <p:attrNameLst>
                                          <p:attrName>ppt_x</p:attrName>
                                        </p:attrNameLst>
                                      </p:cBhvr>
                                      <p:tavLst>
                                        <p:tav tm="0">
                                          <p:val>
                                            <p:strVal val="#ppt_x"/>
                                          </p:val>
                                        </p:tav>
                                        <p:tav tm="100000">
                                          <p:val>
                                            <p:strVal val="#ppt_x"/>
                                          </p:val>
                                        </p:tav>
                                      </p:tavLst>
                                    </p:anim>
                                    <p:anim calcmode="lin" valueType="num">
                                      <p:cBhvr>
                                        <p:cTn id="5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23" grpId="0" animBg="1"/>
      <p:bldP spid="24" grpId="0" animBg="1"/>
      <p:bldP spid="6" grpId="0" animBg="1"/>
      <p:bldP spid="7" grpId="0" animBg="1"/>
      <p:bldP spid="2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solidFill>
            <a:schemeClr val="accent2"/>
          </a:solidFill>
        </p:spPr>
        <p:txBody>
          <a:bodyPr/>
          <a:lstStyle/>
          <a:p>
            <a:pPr algn="ctr" eaLnBrk="1" hangingPunct="1"/>
            <a:r>
              <a:rPr lang="en-AU" altLang="en-US" dirty="0">
                <a:solidFill>
                  <a:schemeClr val="bg1"/>
                </a:solidFill>
              </a:rPr>
              <a:t>Valuing Native Rights </a:t>
            </a:r>
          </a:p>
        </p:txBody>
      </p:sp>
      <p:sp>
        <p:nvSpPr>
          <p:cNvPr id="46083" name="Slide Number Placeholder 1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511A937-64C2-4F04-8013-C9BB4369DC4E}" type="slidenum">
              <a:rPr lang="en-AU" altLang="en-US" sz="1200" smtClean="0">
                <a:solidFill>
                  <a:srgbClr val="898989"/>
                </a:solidFill>
              </a:rPr>
              <a:pPr>
                <a:spcBef>
                  <a:spcPct val="0"/>
                </a:spcBef>
                <a:buFontTx/>
                <a:buNone/>
              </a:pPr>
              <a:t>87</a:t>
            </a:fld>
            <a:endParaRPr lang="en-AU" altLang="en-US" sz="1200">
              <a:solidFill>
                <a:srgbClr val="898989"/>
              </a:solidFill>
            </a:endParaRPr>
          </a:p>
        </p:txBody>
      </p:sp>
      <p:sp>
        <p:nvSpPr>
          <p:cNvPr id="13" name="Rectangle 12"/>
          <p:cNvSpPr/>
          <p:nvPr/>
        </p:nvSpPr>
        <p:spPr>
          <a:xfrm>
            <a:off x="517710" y="1969158"/>
            <a:ext cx="8263363"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eaLnBrk="1" fontAlgn="auto" hangingPunct="1">
              <a:spcBef>
                <a:spcPts val="0"/>
              </a:spcBef>
              <a:spcAft>
                <a:spcPts val="0"/>
              </a:spcAft>
              <a:defRPr/>
            </a:pPr>
            <a:r>
              <a:rPr lang="en-AU" sz="1600" dirty="0">
                <a:solidFill>
                  <a:prstClr val="black"/>
                </a:solidFill>
              </a:rPr>
              <a:t>In recent negotiations FNLRS has attempted to value native title rights using Timber Creek.  </a:t>
            </a:r>
            <a:endParaRPr lang="en-GB" sz="1600" dirty="0">
              <a:solidFill>
                <a:prstClr val="black"/>
              </a:solidFill>
            </a:endParaRPr>
          </a:p>
        </p:txBody>
      </p:sp>
      <p:sp>
        <p:nvSpPr>
          <p:cNvPr id="14" name="Rectangle 13"/>
          <p:cNvSpPr/>
          <p:nvPr/>
        </p:nvSpPr>
        <p:spPr>
          <a:xfrm>
            <a:off x="517710" y="3167470"/>
            <a:ext cx="8246217"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eaLnBrk="1" fontAlgn="auto" hangingPunct="1">
              <a:spcBef>
                <a:spcPts val="0"/>
              </a:spcBef>
              <a:spcAft>
                <a:spcPts val="0"/>
              </a:spcAft>
              <a:defRPr/>
            </a:pPr>
            <a:r>
              <a:rPr lang="en-AU" sz="1600" dirty="0">
                <a:solidFill>
                  <a:prstClr val="black"/>
                </a:solidFill>
              </a:rPr>
              <a:t>However there often big gaps in these records, and the State has said it does not consider them accurate. </a:t>
            </a:r>
            <a:endParaRPr lang="en-GB" sz="1600" dirty="0">
              <a:solidFill>
                <a:prstClr val="black"/>
              </a:solidFill>
            </a:endParaRPr>
          </a:p>
        </p:txBody>
      </p:sp>
      <p:sp>
        <p:nvSpPr>
          <p:cNvPr id="16" name="Rectangle 15"/>
          <p:cNvSpPr/>
          <p:nvPr/>
        </p:nvSpPr>
        <p:spPr>
          <a:xfrm>
            <a:off x="574255" y="1453562"/>
            <a:ext cx="8353177" cy="371177"/>
          </a:xfrm>
          <a:prstGeom prst="rect">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algn="ctr" eaLnBrk="1" fontAlgn="auto" hangingPunct="1">
              <a:spcBef>
                <a:spcPts val="0"/>
              </a:spcBef>
              <a:spcAft>
                <a:spcPts val="0"/>
              </a:spcAft>
              <a:defRPr/>
            </a:pPr>
            <a:r>
              <a:rPr lang="en-AU" b="1" dirty="0">
                <a:solidFill>
                  <a:prstClr val="black"/>
                </a:solidFill>
              </a:rPr>
              <a:t>How has Timber Creek been dealt with so far?</a:t>
            </a:r>
            <a:endParaRPr lang="en-GB" dirty="0">
              <a:solidFill>
                <a:prstClr val="black"/>
              </a:solidFill>
            </a:endParaRPr>
          </a:p>
        </p:txBody>
      </p:sp>
      <p:sp>
        <p:nvSpPr>
          <p:cNvPr id="22" name="Rectangle 21"/>
          <p:cNvSpPr/>
          <p:nvPr/>
        </p:nvSpPr>
        <p:spPr>
          <a:xfrm>
            <a:off x="517710" y="2456019"/>
            <a:ext cx="8353177" cy="584775"/>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AU" sz="1600" dirty="0">
                <a:solidFill>
                  <a:prstClr val="black"/>
                </a:solidFill>
              </a:rPr>
              <a:t>This has been done by relying on records obtained from the State for all Crown Land sales from 1980 – 2016.  </a:t>
            </a:r>
            <a:endParaRPr lang="en-GB" sz="1600" dirty="0">
              <a:solidFill>
                <a:prstClr val="black"/>
              </a:solidFill>
            </a:endParaRPr>
          </a:p>
        </p:txBody>
      </p:sp>
      <p:sp>
        <p:nvSpPr>
          <p:cNvPr id="6" name="Rectangle 5"/>
          <p:cNvSpPr/>
          <p:nvPr/>
        </p:nvSpPr>
        <p:spPr>
          <a:xfrm>
            <a:off x="517710" y="5014605"/>
            <a:ext cx="4918386"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600" dirty="0"/>
              <a:t>The grant of residential, commercial or community leases</a:t>
            </a:r>
            <a:endParaRPr lang="en-AU" sz="1600" dirty="0"/>
          </a:p>
        </p:txBody>
      </p:sp>
      <p:sp>
        <p:nvSpPr>
          <p:cNvPr id="7" name="Rectangle 6"/>
          <p:cNvSpPr/>
          <p:nvPr/>
        </p:nvSpPr>
        <p:spPr>
          <a:xfrm>
            <a:off x="5580112" y="5014605"/>
            <a:ext cx="3290775"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600" dirty="0"/>
              <a:t>Government building on Crown Land </a:t>
            </a:r>
            <a:endParaRPr lang="en-AU" sz="1600" dirty="0"/>
          </a:p>
        </p:txBody>
      </p:sp>
      <p:sp>
        <p:nvSpPr>
          <p:cNvPr id="15" name="Rectangle 14"/>
          <p:cNvSpPr/>
          <p:nvPr/>
        </p:nvSpPr>
        <p:spPr>
          <a:xfrm>
            <a:off x="517710" y="3890668"/>
            <a:ext cx="8263363"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600" dirty="0"/>
              <a:t>We also hold s24JA notices - where government has built under a pre-1996 reservation – but we have no way of valuing the land effected. </a:t>
            </a:r>
            <a:endParaRPr lang="en-AU" sz="1600" dirty="0"/>
          </a:p>
        </p:txBody>
      </p:sp>
      <p:sp>
        <p:nvSpPr>
          <p:cNvPr id="17" name="Rectangle 16"/>
          <p:cNvSpPr/>
          <p:nvPr/>
        </p:nvSpPr>
        <p:spPr>
          <a:xfrm>
            <a:off x="517710" y="4597203"/>
            <a:ext cx="5408469"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600" dirty="0"/>
              <a:t>We have no clue about: </a:t>
            </a:r>
            <a:endParaRPr lang="en-AU" sz="1600" dirty="0"/>
          </a:p>
        </p:txBody>
      </p:sp>
      <p:sp>
        <p:nvSpPr>
          <p:cNvPr id="18" name="Rectangle 17"/>
          <p:cNvSpPr/>
          <p:nvPr/>
        </p:nvSpPr>
        <p:spPr>
          <a:xfrm>
            <a:off x="549562" y="5489274"/>
            <a:ext cx="8353177" cy="371177"/>
          </a:xfrm>
          <a:prstGeom prst="rect">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dirty="0">
                <a:solidFill>
                  <a:prstClr val="black"/>
                </a:solidFill>
              </a:rPr>
              <a:t>The State also would not have ready access to this information</a:t>
            </a:r>
          </a:p>
        </p:txBody>
      </p:sp>
      <p:pic>
        <p:nvPicPr>
          <p:cNvPr id="21" name="Picture 20">
            <a:extLst>
              <a:ext uri="{FF2B5EF4-FFF2-40B4-BE49-F238E27FC236}">
                <a16:creationId xmlns:a16="http://schemas.microsoft.com/office/drawing/2014/main" id="{318BB664-4E01-4130-8BCE-67C7EFC079B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1832282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22" grpId="0" animBg="1"/>
      <p:bldP spid="6" grpId="0" animBg="1"/>
      <p:bldP spid="7" grpId="0" animBg="1"/>
      <p:bldP spid="15" grpId="0" animBg="1"/>
      <p:bldP spid="17" grpId="0" animBg="1"/>
      <p:bldP spid="1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solidFill>
            <a:schemeClr val="accent2"/>
          </a:solidFill>
        </p:spPr>
        <p:txBody>
          <a:bodyPr/>
          <a:lstStyle/>
          <a:p>
            <a:pPr algn="ctr" eaLnBrk="1" hangingPunct="1"/>
            <a:r>
              <a:rPr lang="en-AU" altLang="en-US" dirty="0">
                <a:solidFill>
                  <a:schemeClr val="bg1"/>
                </a:solidFill>
              </a:rPr>
              <a:t>Valuing Native Rights </a:t>
            </a:r>
          </a:p>
        </p:txBody>
      </p:sp>
      <p:sp>
        <p:nvSpPr>
          <p:cNvPr id="46083" name="Slide Number Placeholder 1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511A937-64C2-4F04-8013-C9BB4369DC4E}" type="slidenum">
              <a:rPr lang="en-AU" altLang="en-US" sz="1200" smtClean="0">
                <a:solidFill>
                  <a:srgbClr val="898989"/>
                </a:solidFill>
              </a:rPr>
              <a:pPr>
                <a:spcBef>
                  <a:spcPct val="0"/>
                </a:spcBef>
                <a:buFontTx/>
                <a:buNone/>
              </a:pPr>
              <a:t>88</a:t>
            </a:fld>
            <a:endParaRPr lang="en-AU" altLang="en-US" sz="1200">
              <a:solidFill>
                <a:srgbClr val="898989"/>
              </a:solidFill>
            </a:endParaRPr>
          </a:p>
        </p:txBody>
      </p:sp>
      <p:sp>
        <p:nvSpPr>
          <p:cNvPr id="13" name="Rectangle 12"/>
          <p:cNvSpPr/>
          <p:nvPr/>
        </p:nvSpPr>
        <p:spPr>
          <a:xfrm>
            <a:off x="517710" y="1969158"/>
            <a:ext cx="8263363"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eaLnBrk="1" fontAlgn="auto" hangingPunct="1">
              <a:spcBef>
                <a:spcPts val="0"/>
              </a:spcBef>
              <a:spcAft>
                <a:spcPts val="0"/>
              </a:spcAft>
              <a:defRPr/>
            </a:pPr>
            <a:r>
              <a:rPr lang="en-AU" sz="1600" dirty="0">
                <a:solidFill>
                  <a:prstClr val="black"/>
                </a:solidFill>
              </a:rPr>
              <a:t>Now that we have the High Court decision the State seems to release that it needs to adopt an approach to Timber Creek.  </a:t>
            </a:r>
            <a:endParaRPr lang="en-GB" sz="1600" dirty="0">
              <a:solidFill>
                <a:prstClr val="black"/>
              </a:solidFill>
            </a:endParaRPr>
          </a:p>
        </p:txBody>
      </p:sp>
      <p:sp>
        <p:nvSpPr>
          <p:cNvPr id="14" name="Rectangle 13"/>
          <p:cNvSpPr/>
          <p:nvPr/>
        </p:nvSpPr>
        <p:spPr>
          <a:xfrm>
            <a:off x="517710" y="3167470"/>
            <a:ext cx="8246217" cy="33855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eaLnBrk="1" fontAlgn="auto" hangingPunct="1">
              <a:spcBef>
                <a:spcPts val="0"/>
              </a:spcBef>
              <a:spcAft>
                <a:spcPts val="0"/>
              </a:spcAft>
              <a:defRPr/>
            </a:pPr>
            <a:r>
              <a:rPr lang="en-AU" sz="1600" dirty="0">
                <a:solidFill>
                  <a:prstClr val="black"/>
                </a:solidFill>
              </a:rPr>
              <a:t>Things we will need to resolve: </a:t>
            </a:r>
            <a:endParaRPr lang="en-GB" sz="1600" dirty="0">
              <a:solidFill>
                <a:prstClr val="black"/>
              </a:solidFill>
            </a:endParaRPr>
          </a:p>
        </p:txBody>
      </p:sp>
      <p:sp>
        <p:nvSpPr>
          <p:cNvPr id="16" name="Rectangle 15"/>
          <p:cNvSpPr/>
          <p:nvPr/>
        </p:nvSpPr>
        <p:spPr>
          <a:xfrm>
            <a:off x="507189" y="1434195"/>
            <a:ext cx="8353177" cy="371177"/>
          </a:xfrm>
          <a:prstGeom prst="rect">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algn="ctr" eaLnBrk="1" fontAlgn="auto" hangingPunct="1">
              <a:spcBef>
                <a:spcPts val="0"/>
              </a:spcBef>
              <a:spcAft>
                <a:spcPts val="0"/>
              </a:spcAft>
              <a:defRPr/>
            </a:pPr>
            <a:r>
              <a:rPr lang="en-AU" b="1" dirty="0">
                <a:solidFill>
                  <a:prstClr val="black"/>
                </a:solidFill>
              </a:rPr>
              <a:t>How can Timber Creek be dealt with going forward?</a:t>
            </a:r>
            <a:endParaRPr lang="en-GB" dirty="0">
              <a:solidFill>
                <a:prstClr val="black"/>
              </a:solidFill>
            </a:endParaRPr>
          </a:p>
        </p:txBody>
      </p:sp>
      <p:sp>
        <p:nvSpPr>
          <p:cNvPr id="22" name="Rectangle 21"/>
          <p:cNvSpPr/>
          <p:nvPr/>
        </p:nvSpPr>
        <p:spPr>
          <a:xfrm>
            <a:off x="517710" y="2665130"/>
            <a:ext cx="8353177" cy="338554"/>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GB" sz="1600" dirty="0">
                <a:solidFill>
                  <a:prstClr val="black"/>
                </a:solidFill>
              </a:rPr>
              <a:t>This will hopefully allows us to negotiate a joint approach to these issues. </a:t>
            </a:r>
          </a:p>
        </p:txBody>
      </p:sp>
      <p:sp>
        <p:nvSpPr>
          <p:cNvPr id="6" name="Rectangle 5"/>
          <p:cNvSpPr/>
          <p:nvPr/>
        </p:nvSpPr>
        <p:spPr>
          <a:xfrm>
            <a:off x="519276" y="4248372"/>
            <a:ext cx="8263363"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600" dirty="0"/>
              <a:t>Is there a role for independent 3</a:t>
            </a:r>
            <a:r>
              <a:rPr lang="en-US" sz="1600" baseline="30000" dirty="0"/>
              <a:t>rd</a:t>
            </a:r>
            <a:r>
              <a:rPr lang="en-US" sz="1600" dirty="0"/>
              <a:t> party assessment?</a:t>
            </a:r>
            <a:endParaRPr lang="en-AU" sz="1600" dirty="0"/>
          </a:p>
        </p:txBody>
      </p:sp>
      <p:sp>
        <p:nvSpPr>
          <p:cNvPr id="7" name="Rectangle 6"/>
          <p:cNvSpPr/>
          <p:nvPr/>
        </p:nvSpPr>
        <p:spPr>
          <a:xfrm>
            <a:off x="535532" y="4717183"/>
            <a:ext cx="8386707"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600" dirty="0"/>
              <a:t>Are we comfortable with Traditional Owners getting very different outcomes, for arbitrary reasons?  </a:t>
            </a:r>
            <a:endParaRPr lang="en-AU" sz="1600" dirty="0"/>
          </a:p>
        </p:txBody>
      </p:sp>
      <p:sp>
        <p:nvSpPr>
          <p:cNvPr id="15" name="Rectangle 14"/>
          <p:cNvSpPr/>
          <p:nvPr/>
        </p:nvSpPr>
        <p:spPr>
          <a:xfrm>
            <a:off x="528378" y="3753738"/>
            <a:ext cx="8263363"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600" dirty="0"/>
              <a:t>How we will get access to records, or deal with the lack of records?  </a:t>
            </a:r>
            <a:endParaRPr lang="en-AU" sz="1600" dirty="0"/>
          </a:p>
        </p:txBody>
      </p:sp>
      <p:sp>
        <p:nvSpPr>
          <p:cNvPr id="17" name="Rectangle 16"/>
          <p:cNvSpPr/>
          <p:nvPr/>
        </p:nvSpPr>
        <p:spPr>
          <a:xfrm>
            <a:off x="536950" y="5266787"/>
            <a:ext cx="8246217"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AU" sz="1600" dirty="0"/>
              <a:t>How to approach requirements to prove “connection” in a Settlement Act context</a:t>
            </a:r>
          </a:p>
        </p:txBody>
      </p:sp>
      <p:sp>
        <p:nvSpPr>
          <p:cNvPr id="20" name="Rectangle 19"/>
          <p:cNvSpPr/>
          <p:nvPr/>
        </p:nvSpPr>
        <p:spPr>
          <a:xfrm>
            <a:off x="543713" y="5802972"/>
            <a:ext cx="8386707"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600" dirty="0"/>
              <a:t>How do we deal with </a:t>
            </a:r>
            <a:r>
              <a:rPr lang="en-US" sz="1600" dirty="0" err="1"/>
              <a:t>solatium</a:t>
            </a:r>
            <a:r>
              <a:rPr lang="en-US" sz="1600" dirty="0"/>
              <a:t>?</a:t>
            </a:r>
            <a:endParaRPr lang="en-AU" sz="1600" dirty="0"/>
          </a:p>
        </p:txBody>
      </p:sp>
      <p:pic>
        <p:nvPicPr>
          <p:cNvPr id="18" name="Picture 17">
            <a:extLst>
              <a:ext uri="{FF2B5EF4-FFF2-40B4-BE49-F238E27FC236}">
                <a16:creationId xmlns:a16="http://schemas.microsoft.com/office/drawing/2014/main" id="{E4E32BF2-9D3D-4CDE-942C-83A81C1A357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177070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22" grpId="0" animBg="1"/>
      <p:bldP spid="6" grpId="0" animBg="1"/>
      <p:bldP spid="7" grpId="0" animBg="1"/>
      <p:bldP spid="15" grpId="0" animBg="1"/>
      <p:bldP spid="17" grpId="0" animBg="1"/>
      <p:bldP spid="2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algn="ctr"/>
            <a:r>
              <a:rPr lang="en-AU" dirty="0">
                <a:solidFill>
                  <a:schemeClr val="bg1"/>
                </a:solidFill>
              </a:rPr>
              <a:t>Terms of Reference </a:t>
            </a:r>
          </a:p>
        </p:txBody>
      </p:sp>
      <p:sp>
        <p:nvSpPr>
          <p:cNvPr id="4" name="Date Placeholder 3"/>
          <p:cNvSpPr>
            <a:spLocks noGrp="1"/>
          </p:cNvSpPr>
          <p:nvPr>
            <p:ph type="dt" sz="half" idx="10"/>
          </p:nvPr>
        </p:nvSpPr>
        <p:spPr/>
        <p:txBody>
          <a:bodyPr/>
          <a:lstStyle/>
          <a:p>
            <a:r>
              <a:rPr lang="en-AU" dirty="0"/>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89</a:t>
            </a:fld>
            <a:endParaRPr lang="en-AU" dirty="0"/>
          </a:p>
        </p:txBody>
      </p:sp>
      <p:sp>
        <p:nvSpPr>
          <p:cNvPr id="7" name="Rectangle 6"/>
          <p:cNvSpPr/>
          <p:nvPr/>
        </p:nvSpPr>
        <p:spPr>
          <a:xfrm>
            <a:off x="6012160" y="6021288"/>
            <a:ext cx="273630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435646" y="1576826"/>
            <a:ext cx="828092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b="1" dirty="0"/>
              <a:t>What do the Terms of Reference say about the Timber Creek?</a:t>
            </a:r>
          </a:p>
        </p:txBody>
      </p:sp>
      <p:sp>
        <p:nvSpPr>
          <p:cNvPr id="9" name="Rectangle 8"/>
          <p:cNvSpPr/>
          <p:nvPr/>
        </p:nvSpPr>
        <p:spPr>
          <a:xfrm>
            <a:off x="611560" y="2236432"/>
            <a:ext cx="7736754"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i="1" dirty="0"/>
              <a:t>“The Review will examine other aspects of the RSA (in addition to the NRA and LUAA), including issues related to:</a:t>
            </a:r>
          </a:p>
          <a:p>
            <a:r>
              <a:rPr lang="en-AU" i="1" dirty="0"/>
              <a:t>…</a:t>
            </a:r>
          </a:p>
          <a:p>
            <a:pPr marL="285750" lvl="0" indent="-285750">
              <a:buFont typeface="Arial" panose="020B0604020202020204" pitchFamily="34" charset="0"/>
              <a:buChar char="•"/>
            </a:pPr>
            <a:r>
              <a:rPr lang="en-AU" i="1" dirty="0"/>
              <a:t>Funding Agreement </a:t>
            </a:r>
            <a:r>
              <a:rPr lang="en-AU" i="1" dirty="0">
                <a:solidFill>
                  <a:srgbClr val="FF0000"/>
                </a:solidFill>
              </a:rPr>
              <a:t>[ and overall quantum of settlements ] </a:t>
            </a:r>
            <a:r>
              <a:rPr lang="en-AU" i="1" dirty="0"/>
              <a:t>(including implications of Timber Creek)” </a:t>
            </a:r>
          </a:p>
          <a:p>
            <a:endParaRPr lang="en-AU" dirty="0"/>
          </a:p>
          <a:p>
            <a:endParaRPr lang="en-AU" dirty="0"/>
          </a:p>
        </p:txBody>
      </p:sp>
      <p:sp>
        <p:nvSpPr>
          <p:cNvPr id="10" name="Rectangle 9"/>
          <p:cNvSpPr/>
          <p:nvPr/>
        </p:nvSpPr>
        <p:spPr>
          <a:xfrm>
            <a:off x="1175256" y="4641082"/>
            <a:ext cx="6609362"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AU" dirty="0"/>
              <a:t>For such an important issue, this seems to be only a passing reference? </a:t>
            </a:r>
            <a:endParaRPr lang="en-AU" sz="1600" dirty="0"/>
          </a:p>
        </p:txBody>
      </p:sp>
      <p:pic>
        <p:nvPicPr>
          <p:cNvPr id="12" name="Picture 11">
            <a:extLst>
              <a:ext uri="{FF2B5EF4-FFF2-40B4-BE49-F238E27FC236}">
                <a16:creationId xmlns:a16="http://schemas.microsoft.com/office/drawing/2014/main" id="{27ED67F5-0C3C-461C-A19A-2CD905E6E84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422279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36912"/>
            <a:ext cx="8229600" cy="1143000"/>
          </a:xfrm>
          <a:solidFill>
            <a:schemeClr val="accent2"/>
          </a:solidFill>
        </p:spPr>
        <p:txBody>
          <a:bodyPr/>
          <a:lstStyle/>
          <a:p>
            <a:pPr algn="ctr"/>
            <a:r>
              <a:rPr lang="en-AU" dirty="0">
                <a:solidFill>
                  <a:schemeClr val="lt1"/>
                </a:solidFill>
              </a:rPr>
              <a:t>Overview of the First Principles Review</a:t>
            </a:r>
            <a:endParaRPr lang="en-AU" dirty="0">
              <a:solidFill>
                <a:schemeClr val="bg1"/>
              </a:solidFill>
            </a:endParaRPr>
          </a:p>
        </p:txBody>
      </p:sp>
      <p:sp>
        <p:nvSpPr>
          <p:cNvPr id="5" name="Slide Number Placeholder 4"/>
          <p:cNvSpPr>
            <a:spLocks noGrp="1"/>
          </p:cNvSpPr>
          <p:nvPr>
            <p:ph type="sldNum" sz="quarter" idx="12"/>
          </p:nvPr>
        </p:nvSpPr>
        <p:spPr/>
        <p:txBody>
          <a:bodyPr/>
          <a:lstStyle/>
          <a:p>
            <a:fld id="{B1B03286-66D5-43FB-A277-D51ADAD32112}" type="slidenum">
              <a:rPr lang="en-AU" smtClean="0"/>
              <a:t>9</a:t>
            </a:fld>
            <a:endParaRPr lang="en-AU" dirty="0"/>
          </a:p>
        </p:txBody>
      </p:sp>
      <p:sp>
        <p:nvSpPr>
          <p:cNvPr id="7" name="Slide Number Placeholder 4"/>
          <p:cNvSpPr txBox="1">
            <a:spLocks/>
          </p:cNvSpPr>
          <p:nvPr/>
        </p:nvSpPr>
        <p:spPr>
          <a:xfrm>
            <a:off x="5941399" y="6078264"/>
            <a:ext cx="2827753" cy="556171"/>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lang="en-AU"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B03286-66D5-43FB-A277-D51ADAD32112}" type="slidenum">
              <a:rPr lang="en-AU" smtClean="0"/>
              <a:pPr/>
              <a:t>9</a:t>
            </a:fld>
            <a:endParaRPr lang="en-AU" dirty="0"/>
          </a:p>
        </p:txBody>
      </p:sp>
      <p:pic>
        <p:nvPicPr>
          <p:cNvPr id="8" name="Picture 7">
            <a:extLst>
              <a:ext uri="{FF2B5EF4-FFF2-40B4-BE49-F238E27FC236}">
                <a16:creationId xmlns:a16="http://schemas.microsoft.com/office/drawing/2014/main" id="{5242DA65-BA2C-436B-A178-C62A572921F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27258098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36912"/>
            <a:ext cx="8229600" cy="1143000"/>
          </a:xfrm>
          <a:solidFill>
            <a:schemeClr val="accent2"/>
          </a:solidFill>
        </p:spPr>
        <p:txBody>
          <a:bodyPr/>
          <a:lstStyle/>
          <a:p>
            <a:pPr algn="ctr"/>
            <a:r>
              <a:rPr lang="en-AU" dirty="0">
                <a:solidFill>
                  <a:schemeClr val="bg1"/>
                </a:solidFill>
              </a:rPr>
              <a:t>State Resourcing Policy: Costing out aspirations? </a:t>
            </a:r>
          </a:p>
        </p:txBody>
      </p:sp>
      <p:sp>
        <p:nvSpPr>
          <p:cNvPr id="5" name="Slide Number Placeholder 4"/>
          <p:cNvSpPr>
            <a:spLocks noGrp="1"/>
          </p:cNvSpPr>
          <p:nvPr>
            <p:ph type="sldNum" sz="quarter" idx="12"/>
          </p:nvPr>
        </p:nvSpPr>
        <p:spPr/>
        <p:txBody>
          <a:bodyPr/>
          <a:lstStyle/>
          <a:p>
            <a:fld id="{B1B03286-66D5-43FB-A277-D51ADAD32112}" type="slidenum">
              <a:rPr lang="en-AU" smtClean="0"/>
              <a:t>90</a:t>
            </a:fld>
            <a:endParaRPr lang="en-AU" dirty="0"/>
          </a:p>
        </p:txBody>
      </p:sp>
      <p:sp>
        <p:nvSpPr>
          <p:cNvPr id="7" name="Slide Number Placeholder 4"/>
          <p:cNvSpPr txBox="1">
            <a:spLocks/>
          </p:cNvSpPr>
          <p:nvPr/>
        </p:nvSpPr>
        <p:spPr>
          <a:xfrm>
            <a:off x="5941399" y="6078264"/>
            <a:ext cx="2827753" cy="556171"/>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lang="en-AU" sz="12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B03286-66D5-43FB-A277-D51ADAD32112}" type="slidenum">
              <a:rPr lang="en-AU" smtClean="0"/>
              <a:pPr/>
              <a:t>90</a:t>
            </a:fld>
            <a:endParaRPr lang="en-AU" dirty="0"/>
          </a:p>
        </p:txBody>
      </p:sp>
      <p:pic>
        <p:nvPicPr>
          <p:cNvPr id="8" name="Picture 7">
            <a:extLst>
              <a:ext uri="{FF2B5EF4-FFF2-40B4-BE49-F238E27FC236}">
                <a16:creationId xmlns:a16="http://schemas.microsoft.com/office/drawing/2014/main" id="{4689DB69-C30D-4816-A1BA-F18E938B675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9900932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fontScale="90000"/>
          </a:bodyPr>
          <a:lstStyle/>
          <a:p>
            <a:pPr algn="ctr"/>
            <a:r>
              <a:rPr lang="en-AU" dirty="0">
                <a:solidFill>
                  <a:schemeClr val="bg1"/>
                </a:solidFill>
              </a:rPr>
              <a:t>State’s modelling for TO corporation sustainability and negotiation guiding principles </a:t>
            </a:r>
          </a:p>
        </p:txBody>
      </p:sp>
      <p:sp>
        <p:nvSpPr>
          <p:cNvPr id="4" name="Date Placeholder 3"/>
          <p:cNvSpPr>
            <a:spLocks noGrp="1"/>
          </p:cNvSpPr>
          <p:nvPr>
            <p:ph type="dt" sz="half" idx="10"/>
          </p:nvPr>
        </p:nvSpPr>
        <p:spPr/>
        <p:txBody>
          <a:bodyPr/>
          <a:lstStyle/>
          <a:p>
            <a:r>
              <a:rPr lang="en-AU"/>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91</a:t>
            </a:fld>
            <a:endParaRPr lang="en-AU"/>
          </a:p>
        </p:txBody>
      </p:sp>
      <p:sp>
        <p:nvSpPr>
          <p:cNvPr id="8" name="Rectangle 7"/>
          <p:cNvSpPr/>
          <p:nvPr/>
        </p:nvSpPr>
        <p:spPr>
          <a:xfrm>
            <a:off x="395536" y="1556792"/>
            <a:ext cx="8496944"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AU" sz="2400" dirty="0"/>
              <a:t>For a very long time FNLRS has being asking the State to provide ‘</a:t>
            </a:r>
            <a:r>
              <a:rPr lang="en-AU" sz="2400" i="1" dirty="0"/>
              <a:t>the formula</a:t>
            </a:r>
            <a:r>
              <a:rPr lang="en-AU" sz="2400" dirty="0"/>
              <a:t>’ for how the calculate settlement offers.  </a:t>
            </a:r>
            <a:endParaRPr lang="en-GB" sz="2400" dirty="0"/>
          </a:p>
        </p:txBody>
      </p:sp>
      <p:sp>
        <p:nvSpPr>
          <p:cNvPr id="9" name="Rectangle 8"/>
          <p:cNvSpPr/>
          <p:nvPr/>
        </p:nvSpPr>
        <p:spPr>
          <a:xfrm>
            <a:off x="395536" y="2561472"/>
            <a:ext cx="8568952"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AU" sz="2400" dirty="0"/>
              <a:t>The State has always being vague about how it does this. </a:t>
            </a:r>
          </a:p>
        </p:txBody>
      </p:sp>
      <p:sp>
        <p:nvSpPr>
          <p:cNvPr id="12" name="Rectangle 11"/>
          <p:cNvSpPr/>
          <p:nvPr/>
        </p:nvSpPr>
        <p:spPr>
          <a:xfrm>
            <a:off x="395536" y="3284984"/>
            <a:ext cx="8496944"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AU" sz="2400" dirty="0"/>
              <a:t>However, they have now provided a policy entitled </a:t>
            </a:r>
          </a:p>
          <a:p>
            <a:pPr algn="ctr"/>
            <a:r>
              <a:rPr lang="en-AU" sz="2400" dirty="0"/>
              <a:t>“</a:t>
            </a:r>
            <a:r>
              <a:rPr lang="en-AU" sz="2400" i="1" dirty="0"/>
              <a:t>Resourcing Traditional Owners Settlement Act Agreements</a:t>
            </a:r>
            <a:r>
              <a:rPr lang="en-AU" sz="2400" dirty="0"/>
              <a:t>”</a:t>
            </a:r>
            <a:endParaRPr lang="en-GB" sz="2400" dirty="0"/>
          </a:p>
        </p:txBody>
      </p:sp>
      <p:sp>
        <p:nvSpPr>
          <p:cNvPr id="13" name="Rectangle 12"/>
          <p:cNvSpPr/>
          <p:nvPr/>
        </p:nvSpPr>
        <p:spPr>
          <a:xfrm>
            <a:off x="395536" y="4293096"/>
            <a:ext cx="8568952"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AU" sz="2400" dirty="0"/>
              <a:t>This is the document which they use to calculate settlement offers!  </a:t>
            </a:r>
          </a:p>
        </p:txBody>
      </p:sp>
      <p:sp>
        <p:nvSpPr>
          <p:cNvPr id="10" name="Rectangle 9"/>
          <p:cNvSpPr/>
          <p:nvPr/>
        </p:nvSpPr>
        <p:spPr>
          <a:xfrm>
            <a:off x="395536" y="4974853"/>
            <a:ext cx="8568952"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AU" sz="2400" dirty="0"/>
              <a:t>While there a lots of issues with this policy, getting it released is a big win – because now we can have a real discussion about what should be in settlements.  </a:t>
            </a:r>
          </a:p>
        </p:txBody>
      </p:sp>
      <p:pic>
        <p:nvPicPr>
          <p:cNvPr id="11" name="Picture 10">
            <a:extLst>
              <a:ext uri="{FF2B5EF4-FFF2-40B4-BE49-F238E27FC236}">
                <a16:creationId xmlns:a16="http://schemas.microsoft.com/office/drawing/2014/main" id="{73B3776C-60F5-40B9-9BE8-D9EB7C26E31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53456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pPr algn="ctr"/>
            <a:r>
              <a:rPr lang="en-AU" dirty="0">
                <a:solidFill>
                  <a:schemeClr val="bg1"/>
                </a:solidFill>
              </a:rPr>
              <a:t>Resourcing Traditional Owner Settlement Act Agreements</a:t>
            </a:r>
          </a:p>
        </p:txBody>
      </p:sp>
      <p:sp>
        <p:nvSpPr>
          <p:cNvPr id="4" name="Date Placeholder 3"/>
          <p:cNvSpPr>
            <a:spLocks noGrp="1"/>
          </p:cNvSpPr>
          <p:nvPr>
            <p:ph type="dt" sz="half" idx="10"/>
          </p:nvPr>
        </p:nvSpPr>
        <p:spPr/>
        <p:txBody>
          <a:bodyPr/>
          <a:lstStyle/>
          <a:p>
            <a:r>
              <a:rPr lang="en-AU"/>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92</a:t>
            </a:fld>
            <a:endParaRPr lang="en-AU"/>
          </a:p>
        </p:txBody>
      </p:sp>
      <p:sp>
        <p:nvSpPr>
          <p:cNvPr id="8" name="Rectangle 7"/>
          <p:cNvSpPr/>
          <p:nvPr/>
        </p:nvSpPr>
        <p:spPr>
          <a:xfrm>
            <a:off x="395536" y="1556792"/>
            <a:ext cx="849694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AU" sz="2400" dirty="0"/>
              <a:t>The policy contains two main parts: </a:t>
            </a:r>
            <a:endParaRPr lang="en-GB" sz="2400" dirty="0"/>
          </a:p>
        </p:txBody>
      </p:sp>
      <p:sp>
        <p:nvSpPr>
          <p:cNvPr id="9" name="Rectangle 8"/>
          <p:cNvSpPr/>
          <p:nvPr/>
        </p:nvSpPr>
        <p:spPr>
          <a:xfrm>
            <a:off x="395536" y="2276872"/>
            <a:ext cx="3240360"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AU" sz="2000" dirty="0"/>
              <a:t>The State’s settlement  principles for negotiations under the TOS Act. </a:t>
            </a:r>
          </a:p>
        </p:txBody>
      </p:sp>
      <p:sp>
        <p:nvSpPr>
          <p:cNvPr id="13" name="Rectangle 12"/>
          <p:cNvSpPr/>
          <p:nvPr/>
        </p:nvSpPr>
        <p:spPr>
          <a:xfrm>
            <a:off x="395536" y="3571435"/>
            <a:ext cx="3240360" cy="70788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AU" sz="2000" dirty="0"/>
              <a:t>The State’s modelling for TO corporation sustainability.</a:t>
            </a:r>
          </a:p>
        </p:txBody>
      </p:sp>
      <p:sp>
        <p:nvSpPr>
          <p:cNvPr id="10" name="Rectangle 9"/>
          <p:cNvSpPr/>
          <p:nvPr/>
        </p:nvSpPr>
        <p:spPr>
          <a:xfrm>
            <a:off x="3894420" y="2365454"/>
            <a:ext cx="499806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AU" dirty="0"/>
              <a:t>These seven principles are to guide the State during negotiations.</a:t>
            </a:r>
            <a:endParaRPr lang="en-AU" sz="2400" i="1" dirty="0"/>
          </a:p>
        </p:txBody>
      </p:sp>
      <p:sp>
        <p:nvSpPr>
          <p:cNvPr id="14" name="Rectangle 13"/>
          <p:cNvSpPr/>
          <p:nvPr/>
        </p:nvSpPr>
        <p:spPr>
          <a:xfrm>
            <a:off x="3894420" y="3694018"/>
            <a:ext cx="499806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AU" dirty="0"/>
              <a:t>The State’s position on what is required to run a corporation</a:t>
            </a:r>
            <a:endParaRPr lang="en-AU" sz="2400" i="1" dirty="0"/>
          </a:p>
        </p:txBody>
      </p:sp>
      <p:cxnSp>
        <p:nvCxnSpPr>
          <p:cNvPr id="6" name="Straight Arrow Connector 5"/>
          <p:cNvCxnSpPr>
            <a:stCxn id="9" idx="3"/>
          </p:cNvCxnSpPr>
          <p:nvPr/>
        </p:nvCxnSpPr>
        <p:spPr>
          <a:xfrm flipV="1">
            <a:off x="3635896" y="2784703"/>
            <a:ext cx="258524"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635896" y="4010670"/>
            <a:ext cx="258524"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249FC9BA-34CE-45D3-ADF7-7AF28BDA9C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380560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0" grpId="0" animBg="1"/>
      <p:bldP spid="1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pPr algn="ctr"/>
            <a:r>
              <a:rPr lang="en-AU" dirty="0">
                <a:solidFill>
                  <a:schemeClr val="bg1"/>
                </a:solidFill>
              </a:rPr>
              <a:t>Initial thoughts</a:t>
            </a:r>
          </a:p>
        </p:txBody>
      </p:sp>
      <p:sp>
        <p:nvSpPr>
          <p:cNvPr id="4" name="Date Placeholder 3"/>
          <p:cNvSpPr>
            <a:spLocks noGrp="1"/>
          </p:cNvSpPr>
          <p:nvPr>
            <p:ph type="dt" sz="half" idx="10"/>
          </p:nvPr>
        </p:nvSpPr>
        <p:spPr/>
        <p:txBody>
          <a:bodyPr/>
          <a:lstStyle/>
          <a:p>
            <a:r>
              <a:rPr lang="en-AU"/>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93</a:t>
            </a:fld>
            <a:endParaRPr lang="en-AU"/>
          </a:p>
        </p:txBody>
      </p:sp>
      <p:sp>
        <p:nvSpPr>
          <p:cNvPr id="8" name="Rectangle 7"/>
          <p:cNvSpPr/>
          <p:nvPr/>
        </p:nvSpPr>
        <p:spPr>
          <a:xfrm>
            <a:off x="226934" y="1615784"/>
            <a:ext cx="8496944"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AU" sz="2000" dirty="0"/>
              <a:t>The “principals” and the “modelling” are the really important documents, and provide great insight into the State’s view of settlements.   </a:t>
            </a:r>
            <a:endParaRPr lang="en-GB" sz="2000" dirty="0"/>
          </a:p>
        </p:txBody>
      </p:sp>
      <p:sp>
        <p:nvSpPr>
          <p:cNvPr id="9" name="Rectangle 8"/>
          <p:cNvSpPr/>
          <p:nvPr/>
        </p:nvSpPr>
        <p:spPr>
          <a:xfrm>
            <a:off x="286649" y="2521816"/>
            <a:ext cx="8496944" cy="70788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AU" sz="2000" dirty="0"/>
              <a:t>Overall these documents present a very narrow picture of what a settlement could be. </a:t>
            </a:r>
          </a:p>
        </p:txBody>
      </p:sp>
      <p:sp>
        <p:nvSpPr>
          <p:cNvPr id="12" name="Rectangle 11"/>
          <p:cNvSpPr/>
          <p:nvPr/>
        </p:nvSpPr>
        <p:spPr>
          <a:xfrm>
            <a:off x="358657" y="3978994"/>
            <a:ext cx="8352928" cy="70788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AU" sz="2000" dirty="0"/>
              <a:t>i.e. the focus is on servicing the agreements entered into under the RSA, leaving very little discretion about how the corporation may build and grow.</a:t>
            </a:r>
            <a:endParaRPr lang="en-GB" sz="2000" dirty="0"/>
          </a:p>
        </p:txBody>
      </p:sp>
      <p:sp>
        <p:nvSpPr>
          <p:cNvPr id="13" name="Rectangle 12"/>
          <p:cNvSpPr/>
          <p:nvPr/>
        </p:nvSpPr>
        <p:spPr>
          <a:xfrm>
            <a:off x="286649" y="3404293"/>
            <a:ext cx="852153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AU" sz="2000" dirty="0"/>
              <a:t>They largely design a corporation so as to meet the needs of the State  </a:t>
            </a:r>
          </a:p>
        </p:txBody>
      </p:sp>
      <p:pic>
        <p:nvPicPr>
          <p:cNvPr id="14" name="Picture 13">
            <a:extLst>
              <a:ext uri="{FF2B5EF4-FFF2-40B4-BE49-F238E27FC236}">
                <a16:creationId xmlns:a16="http://schemas.microsoft.com/office/drawing/2014/main" id="{802B3263-26EB-4572-B23C-60C672DC092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339724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AU" dirty="0"/>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94</a:t>
            </a:fld>
            <a:endParaRPr lang="en-AU"/>
          </a:p>
        </p:txBody>
      </p:sp>
      <p:sp>
        <p:nvSpPr>
          <p:cNvPr id="3" name="Rectangle 2"/>
          <p:cNvSpPr/>
          <p:nvPr/>
        </p:nvSpPr>
        <p:spPr>
          <a:xfrm>
            <a:off x="550888" y="1628800"/>
            <a:ext cx="8064388" cy="172354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AU" sz="4400" b="1" dirty="0">
                <a:solidFill>
                  <a:srgbClr val="0070C0"/>
                </a:solidFill>
              </a:rPr>
              <a:t>The State’s guiding principles for negotiations under the TOS Act. </a:t>
            </a:r>
          </a:p>
          <a:p>
            <a:pPr algn="ctr"/>
            <a:endParaRPr lang="en-AU" b="1" i="1" dirty="0">
              <a:solidFill>
                <a:srgbClr val="0070C0"/>
              </a:solidFill>
            </a:endParaRPr>
          </a:p>
        </p:txBody>
      </p:sp>
      <p:pic>
        <p:nvPicPr>
          <p:cNvPr id="7" name="Picture 6">
            <a:extLst>
              <a:ext uri="{FF2B5EF4-FFF2-40B4-BE49-F238E27FC236}">
                <a16:creationId xmlns:a16="http://schemas.microsoft.com/office/drawing/2014/main" id="{95DE6E2D-FE46-4380-B8F7-F38D33EAFBA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19690084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pPr algn="ctr"/>
            <a:r>
              <a:rPr lang="en-AU" dirty="0">
                <a:solidFill>
                  <a:schemeClr val="bg1"/>
                </a:solidFill>
              </a:rPr>
              <a:t>The State’s guiding principles for negotiations under the TOS Act</a:t>
            </a:r>
          </a:p>
        </p:txBody>
      </p:sp>
      <p:sp>
        <p:nvSpPr>
          <p:cNvPr id="4" name="Date Placeholder 3"/>
          <p:cNvSpPr>
            <a:spLocks noGrp="1"/>
          </p:cNvSpPr>
          <p:nvPr>
            <p:ph type="dt" sz="half" idx="10"/>
          </p:nvPr>
        </p:nvSpPr>
        <p:spPr/>
        <p:txBody>
          <a:bodyPr/>
          <a:lstStyle/>
          <a:p>
            <a:r>
              <a:rPr lang="en-AU" dirty="0"/>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95</a:t>
            </a:fld>
            <a:endParaRPr lang="en-AU"/>
          </a:p>
        </p:txBody>
      </p:sp>
      <p:sp>
        <p:nvSpPr>
          <p:cNvPr id="3" name="Rectangle 2"/>
          <p:cNvSpPr/>
          <p:nvPr/>
        </p:nvSpPr>
        <p:spPr>
          <a:xfrm>
            <a:off x="550888" y="1628800"/>
            <a:ext cx="8064388" cy="48013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b="1" dirty="0">
                <a:solidFill>
                  <a:srgbClr val="0070C0"/>
                </a:solidFill>
              </a:rPr>
              <a:t>The State’s compensation principles</a:t>
            </a:r>
          </a:p>
          <a:p>
            <a:endParaRPr lang="en-AU" b="1" dirty="0">
              <a:solidFill>
                <a:srgbClr val="0070C0"/>
              </a:solidFill>
            </a:endParaRPr>
          </a:p>
          <a:p>
            <a:r>
              <a:rPr lang="en-AU" dirty="0"/>
              <a:t>The State’s TOS Act principles include that settlements should: </a:t>
            </a:r>
          </a:p>
          <a:p>
            <a:endParaRPr lang="en-AU" dirty="0"/>
          </a:p>
          <a:p>
            <a:pPr marL="285750" lvl="0" indent="-285750">
              <a:buFont typeface="Arial" panose="020B0604020202020204" pitchFamily="34" charset="0"/>
              <a:buChar char="•"/>
            </a:pPr>
            <a:r>
              <a:rPr lang="en-AU" dirty="0"/>
              <a:t>Offer an </a:t>
            </a:r>
            <a:r>
              <a:rPr lang="en-AU" b="1" i="1" dirty="0"/>
              <a:t>attractive and fair alternative</a:t>
            </a:r>
            <a:r>
              <a:rPr lang="en-AU" dirty="0"/>
              <a:t> to settling claims through the </a:t>
            </a:r>
            <a:r>
              <a:rPr lang="en-AU" i="1" dirty="0"/>
              <a:t>Native Title Act 1993</a:t>
            </a:r>
            <a:r>
              <a:rPr lang="en-AU" dirty="0"/>
              <a:t> (</a:t>
            </a:r>
            <a:r>
              <a:rPr lang="en-AU" dirty="0" err="1"/>
              <a:t>Cth</a:t>
            </a:r>
            <a:r>
              <a:rPr lang="en-AU" dirty="0"/>
              <a:t>) (NT Act); </a:t>
            </a:r>
          </a:p>
          <a:p>
            <a:pPr marL="285750" lvl="0" indent="-285750">
              <a:buFont typeface="Arial" panose="020B0604020202020204" pitchFamily="34" charset="0"/>
              <a:buChar char="•"/>
            </a:pPr>
            <a:endParaRPr lang="en-AU" dirty="0"/>
          </a:p>
          <a:p>
            <a:pPr marL="285750" lvl="0" indent="-285750">
              <a:buFont typeface="Arial" panose="020B0604020202020204" pitchFamily="34" charset="0"/>
              <a:buChar char="•"/>
            </a:pPr>
            <a:r>
              <a:rPr lang="en-AU" dirty="0"/>
              <a:t>Advance the right of self-determination by empowering a Traditional Owner group to determine its own form of </a:t>
            </a:r>
            <a:r>
              <a:rPr lang="en-AU" b="1" dirty="0"/>
              <a:t>economic, cultural and social development</a:t>
            </a:r>
            <a:r>
              <a:rPr lang="en-AU" dirty="0"/>
              <a:t>;</a:t>
            </a:r>
          </a:p>
          <a:p>
            <a:pPr marL="285750" lvl="0" indent="-285750">
              <a:buFont typeface="Arial" panose="020B0604020202020204" pitchFamily="34" charset="0"/>
              <a:buChar char="•"/>
            </a:pPr>
            <a:endParaRPr lang="en-AU" dirty="0"/>
          </a:p>
          <a:p>
            <a:pPr marL="285750" lvl="0" indent="-285750">
              <a:buFont typeface="Arial" panose="020B0604020202020204" pitchFamily="34" charset="0"/>
              <a:buChar char="•"/>
            </a:pPr>
            <a:r>
              <a:rPr lang="en-AU" dirty="0"/>
              <a:t>Enable the achievement of Traditional Owner </a:t>
            </a:r>
            <a:r>
              <a:rPr lang="en-AU" b="1" dirty="0"/>
              <a:t>corporation sustainability</a:t>
            </a:r>
            <a:r>
              <a:rPr lang="en-AU" dirty="0"/>
              <a:t>; </a:t>
            </a:r>
          </a:p>
          <a:p>
            <a:pPr marL="285750" lvl="0" indent="-285750">
              <a:lnSpc>
                <a:spcPct val="150000"/>
              </a:lnSpc>
              <a:buFont typeface="Arial" panose="020B0604020202020204" pitchFamily="34" charset="0"/>
              <a:buChar char="•"/>
            </a:pPr>
            <a:r>
              <a:rPr lang="en-AU" dirty="0"/>
              <a:t>Achieve equity or appropriate </a:t>
            </a:r>
            <a:r>
              <a:rPr lang="en-AU" b="1" dirty="0"/>
              <a:t>parity</a:t>
            </a:r>
            <a:r>
              <a:rPr lang="en-AU" dirty="0"/>
              <a:t> between groups;</a:t>
            </a:r>
          </a:p>
          <a:p>
            <a:pPr marL="285750" lvl="0" indent="-285750">
              <a:lnSpc>
                <a:spcPct val="150000"/>
              </a:lnSpc>
              <a:buFont typeface="Arial" panose="020B0604020202020204" pitchFamily="34" charset="0"/>
              <a:buChar char="•"/>
            </a:pPr>
            <a:r>
              <a:rPr lang="en-AU" dirty="0"/>
              <a:t>Encourage the </a:t>
            </a:r>
            <a:r>
              <a:rPr lang="en-AU" b="1" dirty="0"/>
              <a:t>optimal use</a:t>
            </a:r>
            <a:r>
              <a:rPr lang="en-AU" dirty="0"/>
              <a:t> of Crown land;</a:t>
            </a:r>
          </a:p>
          <a:p>
            <a:pPr marL="285750" lvl="0" indent="-285750">
              <a:lnSpc>
                <a:spcPct val="150000"/>
              </a:lnSpc>
              <a:buFont typeface="Arial" panose="020B0604020202020204" pitchFamily="34" charset="0"/>
              <a:buChar char="•"/>
            </a:pPr>
            <a:r>
              <a:rPr lang="en-AU" dirty="0"/>
              <a:t>Consider the </a:t>
            </a:r>
            <a:r>
              <a:rPr lang="en-AU" b="1" dirty="0"/>
              <a:t>broader benefits </a:t>
            </a:r>
            <a:r>
              <a:rPr lang="en-AU" dirty="0"/>
              <a:t>available under the TOS Act framework; and</a:t>
            </a:r>
          </a:p>
          <a:p>
            <a:pPr marL="285750" lvl="0" indent="-285750">
              <a:lnSpc>
                <a:spcPct val="150000"/>
              </a:lnSpc>
              <a:buFont typeface="Arial" panose="020B0604020202020204" pitchFamily="34" charset="0"/>
              <a:buChar char="•"/>
            </a:pPr>
            <a:r>
              <a:rPr lang="en-AU" dirty="0"/>
              <a:t>Consider the </a:t>
            </a:r>
            <a:r>
              <a:rPr lang="en-AU" b="1" dirty="0"/>
              <a:t>financial impact </a:t>
            </a:r>
            <a:r>
              <a:rPr lang="en-AU" dirty="0"/>
              <a:t>on the State.</a:t>
            </a:r>
            <a:endParaRPr lang="en-AU" b="1" dirty="0">
              <a:solidFill>
                <a:srgbClr val="0070C0"/>
              </a:solidFill>
            </a:endParaRPr>
          </a:p>
        </p:txBody>
      </p:sp>
    </p:spTree>
    <p:extLst>
      <p:ext uri="{BB962C8B-B14F-4D97-AF65-F5344CB8AC3E}">
        <p14:creationId xmlns:p14="http://schemas.microsoft.com/office/powerpoint/2010/main" val="4871435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AU" dirty="0"/>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96</a:t>
            </a:fld>
            <a:endParaRPr lang="en-AU"/>
          </a:p>
        </p:txBody>
      </p:sp>
      <p:sp>
        <p:nvSpPr>
          <p:cNvPr id="3" name="Rectangle 2"/>
          <p:cNvSpPr/>
          <p:nvPr/>
        </p:nvSpPr>
        <p:spPr>
          <a:xfrm>
            <a:off x="550888" y="1628800"/>
            <a:ext cx="8064388" cy="21236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AU" sz="4400" b="1" dirty="0">
                <a:solidFill>
                  <a:srgbClr val="0070C0"/>
                </a:solidFill>
              </a:rPr>
              <a:t>A summary of the State’s modelling for TO corporation sustainability</a:t>
            </a:r>
            <a:r>
              <a:rPr lang="en-AU" b="1" dirty="0">
                <a:solidFill>
                  <a:srgbClr val="0070C0"/>
                </a:solidFill>
              </a:rPr>
              <a:t>.</a:t>
            </a:r>
            <a:endParaRPr lang="en-AU" b="1" i="1" dirty="0">
              <a:solidFill>
                <a:srgbClr val="0070C0"/>
              </a:solidFill>
            </a:endParaRPr>
          </a:p>
        </p:txBody>
      </p:sp>
      <p:pic>
        <p:nvPicPr>
          <p:cNvPr id="7" name="Picture 6">
            <a:extLst>
              <a:ext uri="{FF2B5EF4-FFF2-40B4-BE49-F238E27FC236}">
                <a16:creationId xmlns:a16="http://schemas.microsoft.com/office/drawing/2014/main" id="{0D9454B7-721B-4F7D-8AD9-5EC57EB972A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35951062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pPr algn="ctr"/>
            <a:r>
              <a:rPr lang="en-AU" dirty="0">
                <a:solidFill>
                  <a:schemeClr val="bg1"/>
                </a:solidFill>
              </a:rPr>
              <a:t>A summary of the State’s modelling for TO corporation sustainability.</a:t>
            </a:r>
          </a:p>
        </p:txBody>
      </p:sp>
      <p:sp>
        <p:nvSpPr>
          <p:cNvPr id="4" name="Date Placeholder 3"/>
          <p:cNvSpPr>
            <a:spLocks noGrp="1"/>
          </p:cNvSpPr>
          <p:nvPr>
            <p:ph type="dt" sz="half" idx="10"/>
          </p:nvPr>
        </p:nvSpPr>
        <p:spPr/>
        <p:txBody>
          <a:bodyPr/>
          <a:lstStyle/>
          <a:p>
            <a:r>
              <a:rPr lang="en-AU" dirty="0"/>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97</a:t>
            </a:fld>
            <a:endParaRPr lang="en-AU"/>
          </a:p>
        </p:txBody>
      </p:sp>
      <p:sp>
        <p:nvSpPr>
          <p:cNvPr id="3" name="Rectangle 2"/>
          <p:cNvSpPr/>
          <p:nvPr/>
        </p:nvSpPr>
        <p:spPr>
          <a:xfrm>
            <a:off x="581224" y="1562795"/>
            <a:ext cx="7981552" cy="50783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b="1" dirty="0">
                <a:solidFill>
                  <a:srgbClr val="0070C0"/>
                </a:solidFill>
              </a:rPr>
              <a:t>State’s sustainable funding model </a:t>
            </a:r>
          </a:p>
          <a:p>
            <a:endParaRPr lang="en-AU" dirty="0"/>
          </a:p>
          <a:p>
            <a:r>
              <a:rPr lang="en-AU" dirty="0"/>
              <a:t>“In 2017 the Native Title Unit (NTU) undertook some work to examine how the State can ensure that Traditional Owner corporations with an RSA and RAP appointment are sustainably funded. The work was updated in 2018, and the State anticipates that its understanding of the components that form a sustainable Traditional Owner corporation, and financial modelling that underpins how costs might be met, will require review on a regular basis.”</a:t>
            </a:r>
          </a:p>
          <a:p>
            <a:r>
              <a:rPr lang="en-AU" dirty="0"/>
              <a:t> </a:t>
            </a:r>
          </a:p>
          <a:p>
            <a:r>
              <a:rPr lang="en-AU" dirty="0"/>
              <a:t>“The NTU found that sustainability could be described as a corporation’s ability to:</a:t>
            </a:r>
          </a:p>
          <a:p>
            <a:pPr marL="285750" lvl="0" indent="-285750">
              <a:buFont typeface="Arial" panose="020B0604020202020204" pitchFamily="34" charset="0"/>
              <a:buChar char="•"/>
            </a:pPr>
            <a:r>
              <a:rPr lang="en-AU" dirty="0"/>
              <a:t>meet its present financial, corporate and cultural needs</a:t>
            </a:r>
          </a:p>
          <a:p>
            <a:pPr marL="285750" lvl="0" indent="-285750">
              <a:buFont typeface="Arial" panose="020B0604020202020204" pitchFamily="34" charset="0"/>
              <a:buChar char="•"/>
            </a:pPr>
            <a:r>
              <a:rPr lang="en-AU" dirty="0"/>
              <a:t>administer its functions</a:t>
            </a:r>
          </a:p>
          <a:p>
            <a:pPr marL="285750" lvl="0" indent="-285750">
              <a:buFont typeface="Arial" panose="020B0604020202020204" pitchFamily="34" charset="0"/>
              <a:buChar char="•"/>
            </a:pPr>
            <a:r>
              <a:rPr lang="en-AU" dirty="0"/>
              <a:t>build a foundation for the future with </a:t>
            </a:r>
            <a:r>
              <a:rPr lang="en-AU" b="1" dirty="0"/>
              <a:t>some degree </a:t>
            </a:r>
            <a:r>
              <a:rPr lang="en-AU" dirty="0"/>
              <a:t>of autonomy or independence, requiring: (</a:t>
            </a:r>
            <a:r>
              <a:rPr lang="en-AU" dirty="0" err="1"/>
              <a:t>i</a:t>
            </a:r>
            <a:r>
              <a:rPr lang="en-AU" dirty="0"/>
              <a:t>) strong governance; (ii) financial viability (iii) ability to meet legal requirements and responsibilities; (iv) maintenance of assets; and (v)a functioning interface with Government and third parties”</a:t>
            </a:r>
          </a:p>
          <a:p>
            <a:endParaRPr lang="en-AU" b="1" dirty="0">
              <a:solidFill>
                <a:srgbClr val="0070C0"/>
              </a:solidFill>
            </a:endParaRPr>
          </a:p>
          <a:p>
            <a:endParaRPr lang="en-AU" b="1" dirty="0">
              <a:solidFill>
                <a:srgbClr val="0070C0"/>
              </a:solidFill>
            </a:endParaRPr>
          </a:p>
        </p:txBody>
      </p:sp>
    </p:spTree>
    <p:extLst>
      <p:ext uri="{BB962C8B-B14F-4D97-AF65-F5344CB8AC3E}">
        <p14:creationId xmlns:p14="http://schemas.microsoft.com/office/powerpoint/2010/main" val="38092070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pPr algn="ctr"/>
            <a:r>
              <a:rPr lang="en-AU" dirty="0">
                <a:solidFill>
                  <a:schemeClr val="bg1"/>
                </a:solidFill>
              </a:rPr>
              <a:t>A summary of the State’s modelling for TO corporation sustainability.</a:t>
            </a:r>
          </a:p>
        </p:txBody>
      </p:sp>
      <p:sp>
        <p:nvSpPr>
          <p:cNvPr id="4" name="Date Placeholder 3"/>
          <p:cNvSpPr>
            <a:spLocks noGrp="1"/>
          </p:cNvSpPr>
          <p:nvPr>
            <p:ph type="dt" sz="half" idx="10"/>
          </p:nvPr>
        </p:nvSpPr>
        <p:spPr/>
        <p:txBody>
          <a:bodyPr/>
          <a:lstStyle/>
          <a:p>
            <a:r>
              <a:rPr lang="en-AU" dirty="0"/>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98</a:t>
            </a:fld>
            <a:endParaRPr lang="en-AU"/>
          </a:p>
        </p:txBody>
      </p:sp>
      <p:sp>
        <p:nvSpPr>
          <p:cNvPr id="3" name="Rectangle 2"/>
          <p:cNvSpPr/>
          <p:nvPr/>
        </p:nvSpPr>
        <p:spPr>
          <a:xfrm>
            <a:off x="550888" y="1628801"/>
            <a:ext cx="7981552"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dirty="0"/>
              <a:t>The State’s modelling suggests a corporation needs </a:t>
            </a:r>
            <a:r>
              <a:rPr lang="en-AU" b="1" dirty="0"/>
              <a:t>$1.1 million in annual revenue </a:t>
            </a:r>
            <a:endParaRPr lang="en-AU" b="1" dirty="0">
              <a:solidFill>
                <a:srgbClr val="0070C0"/>
              </a:solidFill>
            </a:endParaRPr>
          </a:p>
        </p:txBody>
      </p:sp>
      <p:sp>
        <p:nvSpPr>
          <p:cNvPr id="8" name="Rectangle 7"/>
          <p:cNvSpPr/>
          <p:nvPr/>
        </p:nvSpPr>
        <p:spPr>
          <a:xfrm>
            <a:off x="542910" y="2204864"/>
            <a:ext cx="798155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dirty="0"/>
              <a:t>They say this is made up of a “ </a:t>
            </a:r>
            <a:r>
              <a:rPr lang="en-AU" b="1" dirty="0"/>
              <a:t>core operating budget</a:t>
            </a:r>
            <a:r>
              <a:rPr lang="en-AU" dirty="0"/>
              <a:t>” and an “</a:t>
            </a:r>
            <a:r>
              <a:rPr lang="en-AU" b="1" dirty="0"/>
              <a:t>optimal operating budget</a:t>
            </a:r>
            <a:r>
              <a:rPr lang="en-AU" dirty="0"/>
              <a:t>.”</a:t>
            </a:r>
          </a:p>
        </p:txBody>
      </p:sp>
      <p:sp>
        <p:nvSpPr>
          <p:cNvPr id="7" name="Rectangle 6"/>
          <p:cNvSpPr/>
          <p:nvPr/>
        </p:nvSpPr>
        <p:spPr>
          <a:xfrm>
            <a:off x="4716016" y="3018572"/>
            <a:ext cx="3816424"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AU" b="1" dirty="0">
                <a:solidFill>
                  <a:prstClr val="black"/>
                </a:solidFill>
              </a:rPr>
              <a:t>optimal operating budget: </a:t>
            </a:r>
            <a:r>
              <a:rPr lang="en-AU" dirty="0">
                <a:solidFill>
                  <a:prstClr val="black"/>
                </a:solidFill>
              </a:rPr>
              <a:t>to foster growth of the corporation.</a:t>
            </a:r>
          </a:p>
          <a:p>
            <a:r>
              <a:rPr lang="en-AU" dirty="0">
                <a:solidFill>
                  <a:prstClr val="black"/>
                </a:solidFill>
              </a:rPr>
              <a:t> </a:t>
            </a:r>
            <a:endParaRPr lang="en-AU" dirty="0"/>
          </a:p>
        </p:txBody>
      </p:sp>
      <p:sp>
        <p:nvSpPr>
          <p:cNvPr id="9" name="Rectangle 8"/>
          <p:cNvSpPr/>
          <p:nvPr/>
        </p:nvSpPr>
        <p:spPr>
          <a:xfrm>
            <a:off x="518590" y="3003917"/>
            <a:ext cx="3909393"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AU" b="1" dirty="0">
                <a:solidFill>
                  <a:prstClr val="black"/>
                </a:solidFill>
              </a:rPr>
              <a:t>core operating budget</a:t>
            </a:r>
            <a:r>
              <a:rPr lang="en-AU" dirty="0">
                <a:solidFill>
                  <a:prstClr val="black"/>
                </a:solidFill>
              </a:rPr>
              <a:t>: to maintain the core functions of the corporation and ‘keep the lights on’</a:t>
            </a:r>
          </a:p>
        </p:txBody>
      </p:sp>
      <p:pic>
        <p:nvPicPr>
          <p:cNvPr id="12" name="Picture 11">
            <a:extLst>
              <a:ext uri="{FF2B5EF4-FFF2-40B4-BE49-F238E27FC236}">
                <a16:creationId xmlns:a16="http://schemas.microsoft.com/office/drawing/2014/main" id="{B9D6B2CE-EBA7-4AD9-8113-218F6B32B93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812360" y="6257205"/>
            <a:ext cx="1208415" cy="556171"/>
          </a:xfrm>
          <a:prstGeom prst="rect">
            <a:avLst/>
          </a:prstGeom>
        </p:spPr>
      </p:pic>
    </p:spTree>
    <p:extLst>
      <p:ext uri="{BB962C8B-B14F-4D97-AF65-F5344CB8AC3E}">
        <p14:creationId xmlns:p14="http://schemas.microsoft.com/office/powerpoint/2010/main" val="10921376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pPr algn="ctr"/>
            <a:r>
              <a:rPr lang="en-AU" dirty="0">
                <a:solidFill>
                  <a:schemeClr val="bg1"/>
                </a:solidFill>
              </a:rPr>
              <a:t>A summary of the State’s modelling for TO corporation sustainability.</a:t>
            </a:r>
          </a:p>
        </p:txBody>
      </p:sp>
      <p:sp>
        <p:nvSpPr>
          <p:cNvPr id="4" name="Date Placeholder 3"/>
          <p:cNvSpPr>
            <a:spLocks noGrp="1"/>
          </p:cNvSpPr>
          <p:nvPr>
            <p:ph type="dt" sz="half" idx="10"/>
          </p:nvPr>
        </p:nvSpPr>
        <p:spPr/>
        <p:txBody>
          <a:bodyPr/>
          <a:lstStyle/>
          <a:p>
            <a:r>
              <a:rPr lang="en-AU" dirty="0"/>
              <a:t>26/10/2014</a:t>
            </a:r>
          </a:p>
        </p:txBody>
      </p:sp>
      <p:sp>
        <p:nvSpPr>
          <p:cNvPr id="5" name="Slide Number Placeholder 4"/>
          <p:cNvSpPr>
            <a:spLocks noGrp="1"/>
          </p:cNvSpPr>
          <p:nvPr>
            <p:ph type="sldNum" sz="quarter" idx="12"/>
          </p:nvPr>
        </p:nvSpPr>
        <p:spPr/>
        <p:txBody>
          <a:bodyPr/>
          <a:lstStyle/>
          <a:p>
            <a:fld id="{B1B03286-66D5-43FB-A277-D51ADAD32112}" type="slidenum">
              <a:rPr lang="en-AU" smtClean="0"/>
              <a:t>99</a:t>
            </a:fld>
            <a:endParaRPr lang="en-AU"/>
          </a:p>
        </p:txBody>
      </p:sp>
      <p:graphicFrame>
        <p:nvGraphicFramePr>
          <p:cNvPr id="6" name="Table 5"/>
          <p:cNvGraphicFramePr>
            <a:graphicFrameLocks noGrp="1"/>
          </p:cNvGraphicFramePr>
          <p:nvPr/>
        </p:nvGraphicFramePr>
        <p:xfrm>
          <a:off x="539552" y="1700808"/>
          <a:ext cx="8208911" cy="3168349"/>
        </p:xfrm>
        <a:graphic>
          <a:graphicData uri="http://schemas.openxmlformats.org/drawingml/2006/table">
            <a:tbl>
              <a:tblPr firstRow="1" firstCol="1" bandRow="1"/>
              <a:tblGrid>
                <a:gridCol w="2812294">
                  <a:extLst>
                    <a:ext uri="{9D8B030D-6E8A-4147-A177-3AD203B41FA5}">
                      <a16:colId xmlns:a16="http://schemas.microsoft.com/office/drawing/2014/main" val="20000"/>
                    </a:ext>
                  </a:extLst>
                </a:gridCol>
                <a:gridCol w="3724388">
                  <a:extLst>
                    <a:ext uri="{9D8B030D-6E8A-4147-A177-3AD203B41FA5}">
                      <a16:colId xmlns:a16="http://schemas.microsoft.com/office/drawing/2014/main" val="20001"/>
                    </a:ext>
                  </a:extLst>
                </a:gridCol>
                <a:gridCol w="1672229">
                  <a:extLst>
                    <a:ext uri="{9D8B030D-6E8A-4147-A177-3AD203B41FA5}">
                      <a16:colId xmlns:a16="http://schemas.microsoft.com/office/drawing/2014/main" val="20002"/>
                    </a:ext>
                  </a:extLst>
                </a:gridCol>
              </a:tblGrid>
              <a:tr h="160769">
                <a:tc>
                  <a:txBody>
                    <a:bodyPr/>
                    <a:lstStyle/>
                    <a:p>
                      <a:pPr indent="395605">
                        <a:spcBef>
                          <a:spcPts val="300"/>
                        </a:spcBef>
                        <a:spcAft>
                          <a:spcPts val="100"/>
                        </a:spcAft>
                      </a:pPr>
                      <a:r>
                        <a:rPr lang="en-AU" sz="1000" b="1" dirty="0">
                          <a:solidFill>
                            <a:srgbClr val="FFFFFF"/>
                          </a:solidFill>
                          <a:effectLst/>
                          <a:latin typeface="Arial"/>
                          <a:ea typeface="Times New Roman"/>
                          <a:cs typeface="Times New Roman"/>
                        </a:rPr>
                        <a:t>Staffing Profile</a:t>
                      </a:r>
                      <a:endParaRPr lang="en-AU" sz="1000" b="1" dirty="0">
                        <a:solidFill>
                          <a:srgbClr val="01356E"/>
                        </a:solidFill>
                        <a:effectLst/>
                        <a:latin typeface="Arial"/>
                        <a:ea typeface="Times New Roman"/>
                        <a:cs typeface="Times New Roman"/>
                      </a:endParaRPr>
                    </a:p>
                  </a:txBody>
                  <a:tcPr marL="68580" marR="68580" marT="0" marB="0">
                    <a:lnL w="12700" cap="flat" cmpd="sng" algn="ctr">
                      <a:solidFill>
                        <a:srgbClr val="16145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solidFill>
                      <a:srgbClr val="16145F"/>
                    </a:solidFill>
                  </a:tcPr>
                </a:tc>
                <a:tc>
                  <a:txBody>
                    <a:bodyPr/>
                    <a:lstStyle/>
                    <a:p>
                      <a:pPr>
                        <a:spcBef>
                          <a:spcPts val="300"/>
                        </a:spcBef>
                        <a:spcAft>
                          <a:spcPts val="100"/>
                        </a:spcAft>
                      </a:pPr>
                      <a:r>
                        <a:rPr lang="en-AU" sz="1000" b="1">
                          <a:solidFill>
                            <a:srgbClr val="FFFFFF"/>
                          </a:solidFill>
                          <a:effectLst/>
                          <a:latin typeface="Arial"/>
                          <a:ea typeface="Times New Roman"/>
                          <a:cs typeface="Times New Roman"/>
                        </a:rPr>
                        <a:t>Position</a:t>
                      </a:r>
                      <a:endParaRPr lang="en-AU" sz="1000" b="1">
                        <a:solidFill>
                          <a:srgbClr val="01356E"/>
                        </a:solidFill>
                        <a:effectLst/>
                        <a:latin typeface="Arial"/>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solidFill>
                      <a:srgbClr val="16145F"/>
                    </a:solidFill>
                  </a:tcPr>
                </a:tc>
                <a:tc>
                  <a:txBody>
                    <a:bodyPr/>
                    <a:lstStyle/>
                    <a:p>
                      <a:pPr>
                        <a:spcBef>
                          <a:spcPts val="300"/>
                        </a:spcBef>
                        <a:spcAft>
                          <a:spcPts val="100"/>
                        </a:spcAft>
                      </a:pPr>
                      <a:r>
                        <a:rPr lang="en-AU" sz="1000" b="1">
                          <a:solidFill>
                            <a:srgbClr val="FFFFFF"/>
                          </a:solidFill>
                          <a:effectLst/>
                          <a:latin typeface="Arial"/>
                          <a:ea typeface="Times New Roman"/>
                          <a:cs typeface="Times New Roman"/>
                        </a:rPr>
                        <a:t>Cost</a:t>
                      </a:r>
                      <a:endParaRPr lang="en-AU" sz="1000" b="1">
                        <a:solidFill>
                          <a:srgbClr val="01356E"/>
                        </a:solidFill>
                        <a:effectLst/>
                        <a:latin typeface="Arial"/>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16145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solidFill>
                      <a:srgbClr val="16145F"/>
                    </a:solidFill>
                  </a:tcPr>
                </a:tc>
                <a:extLst>
                  <a:ext uri="{0D108BD9-81ED-4DB2-BD59-A6C34878D82A}">
                    <a16:rowId xmlns:a16="http://schemas.microsoft.com/office/drawing/2014/main" val="10000"/>
                  </a:ext>
                </a:extLst>
              </a:tr>
              <a:tr h="289383">
                <a:tc rowSpan="5">
                  <a:txBody>
                    <a:bodyPr/>
                    <a:lstStyle/>
                    <a:p>
                      <a:pPr>
                        <a:spcBef>
                          <a:spcPts val="200"/>
                        </a:spcBef>
                        <a:spcAft>
                          <a:spcPts val="200"/>
                        </a:spcAft>
                      </a:pPr>
                      <a:r>
                        <a:rPr lang="en-AU" sz="2000" dirty="0">
                          <a:effectLst/>
                          <a:latin typeface="Arial"/>
                          <a:ea typeface="Times New Roman"/>
                          <a:cs typeface="Times New Roman"/>
                        </a:rPr>
                        <a:t>Core </a:t>
                      </a:r>
                    </a:p>
                  </a:txBody>
                  <a:tcPr marL="68580" marR="68580" marT="0" marB="0">
                    <a:lnL w="12700" cap="flat" cmpd="sng" algn="ctr">
                      <a:solidFill>
                        <a:srgbClr val="16145F"/>
                      </a:solidFill>
                      <a:prstDash val="solid"/>
                      <a:round/>
                      <a:headEnd type="none" w="med" len="med"/>
                      <a:tailEnd type="none" w="med" len="med"/>
                    </a:lnL>
                    <a:lnR w="12700" cap="flat" cmpd="sng" algn="ctr">
                      <a:solidFill>
                        <a:srgbClr val="16145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tcPr>
                </a:tc>
                <a:tc>
                  <a:txBody>
                    <a:bodyPr/>
                    <a:lstStyle/>
                    <a:p>
                      <a:pPr>
                        <a:spcBef>
                          <a:spcPts val="200"/>
                        </a:spcBef>
                        <a:spcAft>
                          <a:spcPts val="200"/>
                        </a:spcAft>
                      </a:pPr>
                      <a:r>
                        <a:rPr lang="en-AU" sz="1600">
                          <a:effectLst/>
                          <a:latin typeface="Arial"/>
                          <a:ea typeface="Times New Roman"/>
                          <a:cs typeface="Times New Roman"/>
                        </a:rPr>
                        <a:t>Chief Executive officer</a:t>
                      </a:r>
                    </a:p>
                  </a:txBody>
                  <a:tcPr marL="68580" marR="68580" marT="0" marB="0">
                    <a:lnL w="12700" cap="flat" cmpd="sng" algn="ctr">
                      <a:solidFill>
                        <a:srgbClr val="16145F"/>
                      </a:solidFill>
                      <a:prstDash val="solid"/>
                      <a:round/>
                      <a:headEnd type="none" w="med" len="med"/>
                      <a:tailEnd type="none" w="med" len="med"/>
                    </a:lnL>
                    <a:lnR w="12700" cap="flat" cmpd="sng" algn="ctr">
                      <a:solidFill>
                        <a:srgbClr val="16145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tcPr>
                </a:tc>
                <a:tc>
                  <a:txBody>
                    <a:bodyPr/>
                    <a:lstStyle/>
                    <a:p>
                      <a:pPr algn="r">
                        <a:spcBef>
                          <a:spcPts val="200"/>
                        </a:spcBef>
                        <a:spcAft>
                          <a:spcPts val="200"/>
                        </a:spcAft>
                      </a:pPr>
                      <a:r>
                        <a:rPr lang="en-AU" sz="1600">
                          <a:effectLst/>
                          <a:latin typeface="Arial"/>
                          <a:ea typeface="Times New Roman"/>
                          <a:cs typeface="Times New Roman"/>
                        </a:rPr>
                        <a:t>$160,000</a:t>
                      </a:r>
                    </a:p>
                  </a:txBody>
                  <a:tcPr marL="68580" marR="68580" marT="0" marB="0">
                    <a:lnL w="12700" cap="flat" cmpd="sng" algn="ctr">
                      <a:solidFill>
                        <a:srgbClr val="16145F"/>
                      </a:solidFill>
                      <a:prstDash val="solid"/>
                      <a:round/>
                      <a:headEnd type="none" w="med" len="med"/>
                      <a:tailEnd type="none" w="med" len="med"/>
                    </a:lnL>
                    <a:lnR w="12700" cap="flat" cmpd="sng" algn="ctr">
                      <a:solidFill>
                        <a:srgbClr val="16145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tcPr>
                </a:tc>
                <a:extLst>
                  <a:ext uri="{0D108BD9-81ED-4DB2-BD59-A6C34878D82A}">
                    <a16:rowId xmlns:a16="http://schemas.microsoft.com/office/drawing/2014/main" val="10001"/>
                  </a:ext>
                </a:extLst>
              </a:tr>
              <a:tr h="289383">
                <a:tc vMerge="1">
                  <a:txBody>
                    <a:bodyPr/>
                    <a:lstStyle/>
                    <a:p>
                      <a:endParaRPr lang="en-AU"/>
                    </a:p>
                  </a:txBody>
                  <a:tcPr/>
                </a:tc>
                <a:tc>
                  <a:txBody>
                    <a:bodyPr/>
                    <a:lstStyle/>
                    <a:p>
                      <a:pPr>
                        <a:spcBef>
                          <a:spcPts val="200"/>
                        </a:spcBef>
                        <a:spcAft>
                          <a:spcPts val="200"/>
                        </a:spcAft>
                      </a:pPr>
                      <a:r>
                        <a:rPr lang="en-AU" sz="1600">
                          <a:effectLst/>
                          <a:latin typeface="Arial"/>
                          <a:ea typeface="Times New Roman"/>
                          <a:cs typeface="Times New Roman"/>
                        </a:rPr>
                        <a:t>Administrative assistant</a:t>
                      </a:r>
                    </a:p>
                  </a:txBody>
                  <a:tcPr marL="68580" marR="68580" marT="0" marB="0">
                    <a:lnL w="12700" cap="flat" cmpd="sng" algn="ctr">
                      <a:solidFill>
                        <a:srgbClr val="16145F"/>
                      </a:solidFill>
                      <a:prstDash val="solid"/>
                      <a:round/>
                      <a:headEnd type="none" w="med" len="med"/>
                      <a:tailEnd type="none" w="med" len="med"/>
                    </a:lnL>
                    <a:lnR w="12700" cap="flat" cmpd="sng" algn="ctr">
                      <a:solidFill>
                        <a:srgbClr val="16145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tcPr>
                </a:tc>
                <a:tc>
                  <a:txBody>
                    <a:bodyPr/>
                    <a:lstStyle/>
                    <a:p>
                      <a:pPr algn="r">
                        <a:spcBef>
                          <a:spcPts val="200"/>
                        </a:spcBef>
                        <a:spcAft>
                          <a:spcPts val="200"/>
                        </a:spcAft>
                      </a:pPr>
                      <a:r>
                        <a:rPr lang="en-AU" sz="1600">
                          <a:effectLst/>
                          <a:latin typeface="Arial"/>
                          <a:ea typeface="Times New Roman"/>
                          <a:cs typeface="Times New Roman"/>
                        </a:rPr>
                        <a:t>$70,000</a:t>
                      </a:r>
                    </a:p>
                  </a:txBody>
                  <a:tcPr marL="68580" marR="68580" marT="0" marB="0">
                    <a:lnL w="12700" cap="flat" cmpd="sng" algn="ctr">
                      <a:solidFill>
                        <a:srgbClr val="16145F"/>
                      </a:solidFill>
                      <a:prstDash val="solid"/>
                      <a:round/>
                      <a:headEnd type="none" w="med" len="med"/>
                      <a:tailEnd type="none" w="med" len="med"/>
                    </a:lnL>
                    <a:lnR w="12700" cap="flat" cmpd="sng" algn="ctr">
                      <a:solidFill>
                        <a:srgbClr val="16145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tcPr>
                </a:tc>
                <a:extLst>
                  <a:ext uri="{0D108BD9-81ED-4DB2-BD59-A6C34878D82A}">
                    <a16:rowId xmlns:a16="http://schemas.microsoft.com/office/drawing/2014/main" val="10002"/>
                  </a:ext>
                </a:extLst>
              </a:tr>
              <a:tr h="289383">
                <a:tc vMerge="1">
                  <a:txBody>
                    <a:bodyPr/>
                    <a:lstStyle/>
                    <a:p>
                      <a:endParaRPr lang="en-AU"/>
                    </a:p>
                  </a:txBody>
                  <a:tcPr/>
                </a:tc>
                <a:tc>
                  <a:txBody>
                    <a:bodyPr/>
                    <a:lstStyle/>
                    <a:p>
                      <a:pPr>
                        <a:spcBef>
                          <a:spcPts val="200"/>
                        </a:spcBef>
                        <a:spcAft>
                          <a:spcPts val="200"/>
                        </a:spcAft>
                      </a:pPr>
                      <a:r>
                        <a:rPr lang="en-AU" sz="1600">
                          <a:effectLst/>
                          <a:latin typeface="Arial"/>
                          <a:ea typeface="Times New Roman"/>
                          <a:cs typeface="Times New Roman"/>
                        </a:rPr>
                        <a:t>Cultural Heritage officer</a:t>
                      </a:r>
                    </a:p>
                  </a:txBody>
                  <a:tcPr marL="68580" marR="68580" marT="0" marB="0">
                    <a:lnL w="12700" cap="flat" cmpd="sng" algn="ctr">
                      <a:solidFill>
                        <a:srgbClr val="16145F"/>
                      </a:solidFill>
                      <a:prstDash val="solid"/>
                      <a:round/>
                      <a:headEnd type="none" w="med" len="med"/>
                      <a:tailEnd type="none" w="med" len="med"/>
                    </a:lnL>
                    <a:lnR w="12700" cap="flat" cmpd="sng" algn="ctr">
                      <a:solidFill>
                        <a:srgbClr val="16145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tcPr>
                </a:tc>
                <a:tc>
                  <a:txBody>
                    <a:bodyPr/>
                    <a:lstStyle/>
                    <a:p>
                      <a:pPr algn="r">
                        <a:spcBef>
                          <a:spcPts val="200"/>
                        </a:spcBef>
                        <a:spcAft>
                          <a:spcPts val="200"/>
                        </a:spcAft>
                      </a:pPr>
                      <a:r>
                        <a:rPr lang="en-AU" sz="1600">
                          <a:effectLst/>
                          <a:latin typeface="Arial"/>
                          <a:ea typeface="Times New Roman"/>
                          <a:cs typeface="Times New Roman"/>
                        </a:rPr>
                        <a:t>$130,000</a:t>
                      </a:r>
                    </a:p>
                  </a:txBody>
                  <a:tcPr marL="68580" marR="68580" marT="0" marB="0">
                    <a:lnL w="12700" cap="flat" cmpd="sng" algn="ctr">
                      <a:solidFill>
                        <a:srgbClr val="16145F"/>
                      </a:solidFill>
                      <a:prstDash val="solid"/>
                      <a:round/>
                      <a:headEnd type="none" w="med" len="med"/>
                      <a:tailEnd type="none" w="med" len="med"/>
                    </a:lnL>
                    <a:lnR w="12700" cap="flat" cmpd="sng" algn="ctr">
                      <a:solidFill>
                        <a:srgbClr val="16145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tcPr>
                </a:tc>
                <a:extLst>
                  <a:ext uri="{0D108BD9-81ED-4DB2-BD59-A6C34878D82A}">
                    <a16:rowId xmlns:a16="http://schemas.microsoft.com/office/drawing/2014/main" val="10003"/>
                  </a:ext>
                </a:extLst>
              </a:tr>
              <a:tr h="289383">
                <a:tc vMerge="1">
                  <a:txBody>
                    <a:bodyPr/>
                    <a:lstStyle/>
                    <a:p>
                      <a:endParaRPr lang="en-AU"/>
                    </a:p>
                  </a:txBody>
                  <a:tcPr/>
                </a:tc>
                <a:tc>
                  <a:txBody>
                    <a:bodyPr/>
                    <a:lstStyle/>
                    <a:p>
                      <a:pPr>
                        <a:spcBef>
                          <a:spcPts val="200"/>
                        </a:spcBef>
                        <a:spcAft>
                          <a:spcPts val="200"/>
                        </a:spcAft>
                      </a:pPr>
                      <a:r>
                        <a:rPr lang="en-AU" sz="1600">
                          <a:effectLst/>
                          <a:latin typeface="Arial"/>
                          <a:ea typeface="Times New Roman"/>
                          <a:cs typeface="Times New Roman"/>
                        </a:rPr>
                        <a:t>Executive officer</a:t>
                      </a:r>
                    </a:p>
                  </a:txBody>
                  <a:tcPr marL="68580" marR="68580" marT="0" marB="0">
                    <a:lnL w="12700" cap="flat" cmpd="sng" algn="ctr">
                      <a:solidFill>
                        <a:srgbClr val="16145F"/>
                      </a:solidFill>
                      <a:prstDash val="solid"/>
                      <a:round/>
                      <a:headEnd type="none" w="med" len="med"/>
                      <a:tailEnd type="none" w="med" len="med"/>
                    </a:lnL>
                    <a:lnR w="12700" cap="flat" cmpd="sng" algn="ctr">
                      <a:solidFill>
                        <a:srgbClr val="16145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tcPr>
                </a:tc>
                <a:tc>
                  <a:txBody>
                    <a:bodyPr/>
                    <a:lstStyle/>
                    <a:p>
                      <a:pPr algn="r">
                        <a:spcBef>
                          <a:spcPts val="200"/>
                        </a:spcBef>
                        <a:spcAft>
                          <a:spcPts val="200"/>
                        </a:spcAft>
                      </a:pPr>
                      <a:r>
                        <a:rPr lang="en-AU" sz="1600">
                          <a:effectLst/>
                          <a:latin typeface="Arial"/>
                          <a:ea typeface="Times New Roman"/>
                          <a:cs typeface="Times New Roman"/>
                        </a:rPr>
                        <a:t>$100,000</a:t>
                      </a:r>
                    </a:p>
                  </a:txBody>
                  <a:tcPr marL="68580" marR="68580" marT="0" marB="0">
                    <a:lnL w="12700" cap="flat" cmpd="sng" algn="ctr">
                      <a:solidFill>
                        <a:srgbClr val="16145F"/>
                      </a:solidFill>
                      <a:prstDash val="solid"/>
                      <a:round/>
                      <a:headEnd type="none" w="med" len="med"/>
                      <a:tailEnd type="none" w="med" len="med"/>
                    </a:lnL>
                    <a:lnR w="12700" cap="flat" cmpd="sng" algn="ctr">
                      <a:solidFill>
                        <a:srgbClr val="16145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tcPr>
                </a:tc>
                <a:extLst>
                  <a:ext uri="{0D108BD9-81ED-4DB2-BD59-A6C34878D82A}">
                    <a16:rowId xmlns:a16="http://schemas.microsoft.com/office/drawing/2014/main" val="10004"/>
                  </a:ext>
                </a:extLst>
              </a:tr>
              <a:tr h="403133">
                <a:tc vMerge="1">
                  <a:txBody>
                    <a:bodyPr/>
                    <a:lstStyle/>
                    <a:p>
                      <a:endParaRPr lang="en-AU"/>
                    </a:p>
                  </a:txBody>
                  <a:tcPr/>
                </a:tc>
                <a:tc>
                  <a:txBody>
                    <a:bodyPr/>
                    <a:lstStyle/>
                    <a:p>
                      <a:pPr algn="r">
                        <a:spcBef>
                          <a:spcPts val="200"/>
                        </a:spcBef>
                        <a:spcAft>
                          <a:spcPts val="200"/>
                        </a:spcAft>
                      </a:pPr>
                      <a:r>
                        <a:rPr lang="en-AU" sz="1600" b="1">
                          <a:effectLst/>
                          <a:latin typeface="Arial"/>
                          <a:ea typeface="Times New Roman"/>
                          <a:cs typeface="Times New Roman"/>
                        </a:rPr>
                        <a:t>Sub-total subsistence</a:t>
                      </a:r>
                      <a:endParaRPr lang="en-AU" sz="1600">
                        <a:effectLst/>
                        <a:latin typeface="Arial"/>
                        <a:ea typeface="Times New Roman"/>
                        <a:cs typeface="Times New Roman"/>
                      </a:endParaRPr>
                    </a:p>
                  </a:txBody>
                  <a:tcPr marL="68580" marR="68580" marT="0" marB="0">
                    <a:lnL w="12700" cap="flat" cmpd="sng" algn="ctr">
                      <a:solidFill>
                        <a:srgbClr val="16145F"/>
                      </a:solidFill>
                      <a:prstDash val="solid"/>
                      <a:round/>
                      <a:headEnd type="none" w="med" len="med"/>
                      <a:tailEnd type="none" w="med" len="med"/>
                    </a:lnL>
                    <a:lnR w="12700" cap="flat" cmpd="sng" algn="ctr">
                      <a:solidFill>
                        <a:srgbClr val="16145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tcPr>
                </a:tc>
                <a:tc>
                  <a:txBody>
                    <a:bodyPr/>
                    <a:lstStyle/>
                    <a:p>
                      <a:pPr algn="r">
                        <a:spcBef>
                          <a:spcPts val="200"/>
                        </a:spcBef>
                        <a:spcAft>
                          <a:spcPts val="200"/>
                        </a:spcAft>
                      </a:pPr>
                      <a:r>
                        <a:rPr lang="en-AU" sz="1600" b="1">
                          <a:effectLst/>
                          <a:latin typeface="Arial"/>
                          <a:ea typeface="Times New Roman"/>
                          <a:cs typeface="Times New Roman"/>
                        </a:rPr>
                        <a:t>$460,000</a:t>
                      </a:r>
                      <a:endParaRPr lang="en-AU" sz="1600">
                        <a:effectLst/>
                        <a:latin typeface="Arial"/>
                        <a:ea typeface="Times New Roman"/>
                        <a:cs typeface="Times New Roman"/>
                      </a:endParaRPr>
                    </a:p>
                  </a:txBody>
                  <a:tcPr marL="68580" marR="68580" marT="0" marB="0">
                    <a:lnL w="12700" cap="flat" cmpd="sng" algn="ctr">
                      <a:solidFill>
                        <a:srgbClr val="16145F"/>
                      </a:solidFill>
                      <a:prstDash val="solid"/>
                      <a:round/>
                      <a:headEnd type="none" w="med" len="med"/>
                      <a:tailEnd type="none" w="med" len="med"/>
                    </a:lnL>
                    <a:lnR w="12700" cap="flat" cmpd="sng" algn="ctr">
                      <a:solidFill>
                        <a:srgbClr val="16145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tcPr>
                </a:tc>
                <a:extLst>
                  <a:ext uri="{0D108BD9-81ED-4DB2-BD59-A6C34878D82A}">
                    <a16:rowId xmlns:a16="http://schemas.microsoft.com/office/drawing/2014/main" val="10005"/>
                  </a:ext>
                </a:extLst>
              </a:tr>
              <a:tr h="289383">
                <a:tc rowSpan="4">
                  <a:txBody>
                    <a:bodyPr/>
                    <a:lstStyle/>
                    <a:p>
                      <a:pPr>
                        <a:spcBef>
                          <a:spcPts val="200"/>
                        </a:spcBef>
                        <a:spcAft>
                          <a:spcPts val="200"/>
                        </a:spcAft>
                      </a:pPr>
                      <a:r>
                        <a:rPr lang="en-AU" sz="2000" kern="1200" dirty="0">
                          <a:solidFill>
                            <a:schemeClr val="tx1"/>
                          </a:solidFill>
                          <a:effectLst/>
                          <a:latin typeface="Arial"/>
                          <a:ea typeface="Times New Roman"/>
                          <a:cs typeface="Times New Roman"/>
                        </a:rPr>
                        <a:t>Optimal </a:t>
                      </a:r>
                    </a:p>
                    <a:p>
                      <a:pPr>
                        <a:spcBef>
                          <a:spcPts val="200"/>
                        </a:spcBef>
                        <a:spcAft>
                          <a:spcPts val="200"/>
                        </a:spcAft>
                      </a:pPr>
                      <a:r>
                        <a:rPr lang="en-AU" sz="2000" kern="1200" dirty="0">
                          <a:solidFill>
                            <a:schemeClr val="tx1"/>
                          </a:solidFill>
                          <a:effectLst/>
                          <a:latin typeface="Arial"/>
                          <a:ea typeface="Times New Roman"/>
                          <a:cs typeface="Times New Roman"/>
                        </a:rPr>
                        <a:t>(corporation growth)</a:t>
                      </a:r>
                    </a:p>
                  </a:txBody>
                  <a:tcPr marL="68580" marR="68580" marT="0" marB="0">
                    <a:lnL w="12700" cap="flat" cmpd="sng" algn="ctr">
                      <a:solidFill>
                        <a:srgbClr val="16145F"/>
                      </a:solidFill>
                      <a:prstDash val="solid"/>
                      <a:round/>
                      <a:headEnd type="none" w="med" len="med"/>
                      <a:tailEnd type="none" w="med" len="med"/>
                    </a:lnL>
                    <a:lnR w="12700" cap="flat" cmpd="sng" algn="ctr">
                      <a:solidFill>
                        <a:srgbClr val="16145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tcPr>
                </a:tc>
                <a:tc>
                  <a:txBody>
                    <a:bodyPr/>
                    <a:lstStyle/>
                    <a:p>
                      <a:pPr>
                        <a:spcBef>
                          <a:spcPts val="200"/>
                        </a:spcBef>
                        <a:spcAft>
                          <a:spcPts val="200"/>
                        </a:spcAft>
                      </a:pPr>
                      <a:r>
                        <a:rPr lang="en-AU" sz="1600">
                          <a:effectLst/>
                          <a:latin typeface="Arial"/>
                          <a:ea typeface="Times New Roman"/>
                          <a:cs typeface="Times New Roman"/>
                        </a:rPr>
                        <a:t>Business development manager</a:t>
                      </a:r>
                    </a:p>
                  </a:txBody>
                  <a:tcPr marL="68580" marR="68580" marT="0" marB="0">
                    <a:lnL w="12700" cap="flat" cmpd="sng" algn="ctr">
                      <a:solidFill>
                        <a:srgbClr val="16145F"/>
                      </a:solidFill>
                      <a:prstDash val="solid"/>
                      <a:round/>
                      <a:headEnd type="none" w="med" len="med"/>
                      <a:tailEnd type="none" w="med" len="med"/>
                    </a:lnL>
                    <a:lnR w="12700" cap="flat" cmpd="sng" algn="ctr">
                      <a:solidFill>
                        <a:srgbClr val="16145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tcPr>
                </a:tc>
                <a:tc>
                  <a:txBody>
                    <a:bodyPr/>
                    <a:lstStyle/>
                    <a:p>
                      <a:pPr algn="r">
                        <a:spcBef>
                          <a:spcPts val="200"/>
                        </a:spcBef>
                        <a:spcAft>
                          <a:spcPts val="200"/>
                        </a:spcAft>
                      </a:pPr>
                      <a:r>
                        <a:rPr lang="en-AU" sz="1600">
                          <a:effectLst/>
                          <a:latin typeface="Arial"/>
                          <a:ea typeface="Times New Roman"/>
                          <a:cs typeface="Times New Roman"/>
                        </a:rPr>
                        <a:t>$130,000</a:t>
                      </a:r>
                    </a:p>
                  </a:txBody>
                  <a:tcPr marL="68580" marR="68580" marT="0" marB="0">
                    <a:lnL w="12700" cap="flat" cmpd="sng" algn="ctr">
                      <a:solidFill>
                        <a:srgbClr val="16145F"/>
                      </a:solidFill>
                      <a:prstDash val="solid"/>
                      <a:round/>
                      <a:headEnd type="none" w="med" len="med"/>
                      <a:tailEnd type="none" w="med" len="med"/>
                    </a:lnL>
                    <a:lnR w="12700" cap="flat" cmpd="sng" algn="ctr">
                      <a:solidFill>
                        <a:srgbClr val="16145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tcPr>
                </a:tc>
                <a:extLst>
                  <a:ext uri="{0D108BD9-81ED-4DB2-BD59-A6C34878D82A}">
                    <a16:rowId xmlns:a16="http://schemas.microsoft.com/office/drawing/2014/main" val="10006"/>
                  </a:ext>
                </a:extLst>
              </a:tr>
              <a:tr h="289383">
                <a:tc vMerge="1">
                  <a:txBody>
                    <a:bodyPr/>
                    <a:lstStyle/>
                    <a:p>
                      <a:endParaRPr lang="en-AU"/>
                    </a:p>
                  </a:txBody>
                  <a:tcPr/>
                </a:tc>
                <a:tc>
                  <a:txBody>
                    <a:bodyPr/>
                    <a:lstStyle/>
                    <a:p>
                      <a:pPr>
                        <a:spcBef>
                          <a:spcPts val="200"/>
                        </a:spcBef>
                        <a:spcAft>
                          <a:spcPts val="200"/>
                        </a:spcAft>
                      </a:pPr>
                      <a:r>
                        <a:rPr lang="en-AU" sz="1600">
                          <a:effectLst/>
                          <a:latin typeface="Arial"/>
                          <a:ea typeface="Times New Roman"/>
                          <a:cs typeface="Times New Roman"/>
                        </a:rPr>
                        <a:t>LUAA officer (0.5 FTE)</a:t>
                      </a:r>
                    </a:p>
                  </a:txBody>
                  <a:tcPr marL="68580" marR="68580" marT="0" marB="0">
                    <a:lnL w="12700" cap="flat" cmpd="sng" algn="ctr">
                      <a:solidFill>
                        <a:srgbClr val="16145F"/>
                      </a:solidFill>
                      <a:prstDash val="solid"/>
                      <a:round/>
                      <a:headEnd type="none" w="med" len="med"/>
                      <a:tailEnd type="none" w="med" len="med"/>
                    </a:lnL>
                    <a:lnR w="12700" cap="flat" cmpd="sng" algn="ctr">
                      <a:solidFill>
                        <a:srgbClr val="16145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tcPr>
                </a:tc>
                <a:tc>
                  <a:txBody>
                    <a:bodyPr/>
                    <a:lstStyle/>
                    <a:p>
                      <a:pPr algn="r">
                        <a:spcBef>
                          <a:spcPts val="200"/>
                        </a:spcBef>
                        <a:spcAft>
                          <a:spcPts val="200"/>
                        </a:spcAft>
                      </a:pPr>
                      <a:r>
                        <a:rPr lang="en-AU" sz="1600">
                          <a:effectLst/>
                          <a:latin typeface="Arial"/>
                          <a:ea typeface="Times New Roman"/>
                          <a:cs typeface="Times New Roman"/>
                        </a:rPr>
                        <a:t>$60,000</a:t>
                      </a:r>
                    </a:p>
                  </a:txBody>
                  <a:tcPr marL="68580" marR="68580" marT="0" marB="0">
                    <a:lnL w="12700" cap="flat" cmpd="sng" algn="ctr">
                      <a:solidFill>
                        <a:srgbClr val="16145F"/>
                      </a:solidFill>
                      <a:prstDash val="solid"/>
                      <a:round/>
                      <a:headEnd type="none" w="med" len="med"/>
                      <a:tailEnd type="none" w="med" len="med"/>
                    </a:lnL>
                    <a:lnR w="12700" cap="flat" cmpd="sng" algn="ctr">
                      <a:solidFill>
                        <a:srgbClr val="16145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tcPr>
                </a:tc>
                <a:extLst>
                  <a:ext uri="{0D108BD9-81ED-4DB2-BD59-A6C34878D82A}">
                    <a16:rowId xmlns:a16="http://schemas.microsoft.com/office/drawing/2014/main" val="10007"/>
                  </a:ext>
                </a:extLst>
              </a:tr>
              <a:tr h="289383">
                <a:tc vMerge="1">
                  <a:txBody>
                    <a:bodyPr/>
                    <a:lstStyle/>
                    <a:p>
                      <a:endParaRPr lang="en-AU"/>
                    </a:p>
                  </a:txBody>
                  <a:tcPr/>
                </a:tc>
                <a:tc>
                  <a:txBody>
                    <a:bodyPr/>
                    <a:lstStyle/>
                    <a:p>
                      <a:pPr>
                        <a:spcBef>
                          <a:spcPts val="200"/>
                        </a:spcBef>
                        <a:spcAft>
                          <a:spcPts val="200"/>
                        </a:spcAft>
                      </a:pPr>
                      <a:r>
                        <a:rPr lang="en-AU" sz="1600">
                          <a:effectLst/>
                          <a:latin typeface="Arial"/>
                          <a:ea typeface="Times New Roman"/>
                          <a:cs typeface="Times New Roman"/>
                        </a:rPr>
                        <a:t>Compliance officer (0.5 FTE)</a:t>
                      </a:r>
                    </a:p>
                  </a:txBody>
                  <a:tcPr marL="68580" marR="68580" marT="0" marB="0">
                    <a:lnL w="12700" cap="flat" cmpd="sng" algn="ctr">
                      <a:solidFill>
                        <a:srgbClr val="16145F"/>
                      </a:solidFill>
                      <a:prstDash val="solid"/>
                      <a:round/>
                      <a:headEnd type="none" w="med" len="med"/>
                      <a:tailEnd type="none" w="med" len="med"/>
                    </a:lnL>
                    <a:lnR w="12700" cap="flat" cmpd="sng" algn="ctr">
                      <a:solidFill>
                        <a:srgbClr val="16145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tcPr>
                </a:tc>
                <a:tc>
                  <a:txBody>
                    <a:bodyPr/>
                    <a:lstStyle/>
                    <a:p>
                      <a:pPr algn="r">
                        <a:spcBef>
                          <a:spcPts val="200"/>
                        </a:spcBef>
                        <a:spcAft>
                          <a:spcPts val="200"/>
                        </a:spcAft>
                      </a:pPr>
                      <a:r>
                        <a:rPr lang="en-AU" sz="1600">
                          <a:effectLst/>
                          <a:latin typeface="Arial"/>
                          <a:ea typeface="Times New Roman"/>
                          <a:cs typeface="Times New Roman"/>
                        </a:rPr>
                        <a:t>$60,000</a:t>
                      </a:r>
                    </a:p>
                  </a:txBody>
                  <a:tcPr marL="68580" marR="68580" marT="0" marB="0">
                    <a:lnL w="12700" cap="flat" cmpd="sng" algn="ctr">
                      <a:solidFill>
                        <a:srgbClr val="16145F"/>
                      </a:solidFill>
                      <a:prstDash val="solid"/>
                      <a:round/>
                      <a:headEnd type="none" w="med" len="med"/>
                      <a:tailEnd type="none" w="med" len="med"/>
                    </a:lnL>
                    <a:lnR w="12700" cap="flat" cmpd="sng" algn="ctr">
                      <a:solidFill>
                        <a:srgbClr val="16145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tcPr>
                </a:tc>
                <a:extLst>
                  <a:ext uri="{0D108BD9-81ED-4DB2-BD59-A6C34878D82A}">
                    <a16:rowId xmlns:a16="http://schemas.microsoft.com/office/drawing/2014/main" val="10008"/>
                  </a:ext>
                </a:extLst>
              </a:tr>
              <a:tr h="289383">
                <a:tc vMerge="1">
                  <a:txBody>
                    <a:bodyPr/>
                    <a:lstStyle/>
                    <a:p>
                      <a:endParaRPr lang="en-AU"/>
                    </a:p>
                  </a:txBody>
                  <a:tcPr/>
                </a:tc>
                <a:tc>
                  <a:txBody>
                    <a:bodyPr/>
                    <a:lstStyle/>
                    <a:p>
                      <a:pPr>
                        <a:spcBef>
                          <a:spcPts val="200"/>
                        </a:spcBef>
                        <a:spcAft>
                          <a:spcPts val="200"/>
                        </a:spcAft>
                      </a:pPr>
                      <a:r>
                        <a:rPr lang="en-AU" sz="1600">
                          <a:effectLst/>
                          <a:latin typeface="Arial"/>
                          <a:ea typeface="Times New Roman"/>
                          <a:cs typeface="Times New Roman"/>
                        </a:rPr>
                        <a:t>NRM Coordinator</a:t>
                      </a:r>
                    </a:p>
                  </a:txBody>
                  <a:tcPr marL="68580" marR="68580" marT="0" marB="0">
                    <a:lnL w="12700" cap="flat" cmpd="sng" algn="ctr">
                      <a:solidFill>
                        <a:srgbClr val="16145F"/>
                      </a:solidFill>
                      <a:prstDash val="solid"/>
                      <a:round/>
                      <a:headEnd type="none" w="med" len="med"/>
                      <a:tailEnd type="none" w="med" len="med"/>
                    </a:lnL>
                    <a:lnR w="12700" cap="flat" cmpd="sng" algn="ctr">
                      <a:solidFill>
                        <a:srgbClr val="16145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tcPr>
                </a:tc>
                <a:tc>
                  <a:txBody>
                    <a:bodyPr/>
                    <a:lstStyle/>
                    <a:p>
                      <a:pPr algn="r">
                        <a:spcBef>
                          <a:spcPts val="200"/>
                        </a:spcBef>
                        <a:spcAft>
                          <a:spcPts val="200"/>
                        </a:spcAft>
                      </a:pPr>
                      <a:r>
                        <a:rPr lang="en-AU" sz="1600">
                          <a:effectLst/>
                          <a:latin typeface="Arial"/>
                          <a:ea typeface="Times New Roman"/>
                          <a:cs typeface="Times New Roman"/>
                        </a:rPr>
                        <a:t>$130,000</a:t>
                      </a:r>
                    </a:p>
                  </a:txBody>
                  <a:tcPr marL="68580" marR="68580" marT="0" marB="0">
                    <a:lnL w="12700" cap="flat" cmpd="sng" algn="ctr">
                      <a:solidFill>
                        <a:srgbClr val="16145F"/>
                      </a:solidFill>
                      <a:prstDash val="solid"/>
                      <a:round/>
                      <a:headEnd type="none" w="med" len="med"/>
                      <a:tailEnd type="none" w="med" len="med"/>
                    </a:lnL>
                    <a:lnR w="12700" cap="flat" cmpd="sng" algn="ctr">
                      <a:solidFill>
                        <a:srgbClr val="16145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tcPr>
                </a:tc>
                <a:extLst>
                  <a:ext uri="{0D108BD9-81ED-4DB2-BD59-A6C34878D82A}">
                    <a16:rowId xmlns:a16="http://schemas.microsoft.com/office/drawing/2014/main" val="10009"/>
                  </a:ext>
                </a:extLst>
              </a:tr>
              <a:tr h="289383">
                <a:tc>
                  <a:txBody>
                    <a:bodyPr/>
                    <a:lstStyle/>
                    <a:p>
                      <a:pPr>
                        <a:spcBef>
                          <a:spcPts val="200"/>
                        </a:spcBef>
                        <a:spcAft>
                          <a:spcPts val="200"/>
                        </a:spcAft>
                      </a:pPr>
                      <a:r>
                        <a:rPr lang="en-AU" sz="900">
                          <a:effectLst/>
                          <a:latin typeface="Arial"/>
                          <a:ea typeface="Times New Roman"/>
                          <a:cs typeface="Times New Roman"/>
                        </a:rPr>
                        <a:t> </a:t>
                      </a:r>
                    </a:p>
                  </a:txBody>
                  <a:tcPr marL="68580" marR="68580" marT="0" marB="0">
                    <a:lnL w="12700" cap="flat" cmpd="sng" algn="ctr">
                      <a:solidFill>
                        <a:srgbClr val="16145F"/>
                      </a:solidFill>
                      <a:prstDash val="solid"/>
                      <a:round/>
                      <a:headEnd type="none" w="med" len="med"/>
                      <a:tailEnd type="none" w="med" len="med"/>
                    </a:lnL>
                    <a:lnR w="12700" cap="flat" cmpd="sng" algn="ctr">
                      <a:solidFill>
                        <a:srgbClr val="16145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tcPr>
                </a:tc>
                <a:tc>
                  <a:txBody>
                    <a:bodyPr/>
                    <a:lstStyle/>
                    <a:p>
                      <a:pPr algn="r">
                        <a:spcBef>
                          <a:spcPts val="200"/>
                        </a:spcBef>
                        <a:spcAft>
                          <a:spcPts val="200"/>
                        </a:spcAft>
                      </a:pPr>
                      <a:r>
                        <a:rPr lang="en-AU" sz="1600" b="1">
                          <a:effectLst/>
                          <a:latin typeface="Arial"/>
                          <a:ea typeface="Times New Roman"/>
                          <a:cs typeface="Times New Roman"/>
                        </a:rPr>
                        <a:t>Total (subsistence + growth)</a:t>
                      </a:r>
                      <a:endParaRPr lang="en-AU" sz="1600">
                        <a:effectLst/>
                        <a:latin typeface="Arial"/>
                        <a:ea typeface="Times New Roman"/>
                        <a:cs typeface="Times New Roman"/>
                      </a:endParaRPr>
                    </a:p>
                  </a:txBody>
                  <a:tcPr marL="68580" marR="68580" marT="0" marB="0">
                    <a:lnL w="12700" cap="flat" cmpd="sng" algn="ctr">
                      <a:solidFill>
                        <a:srgbClr val="16145F"/>
                      </a:solidFill>
                      <a:prstDash val="solid"/>
                      <a:round/>
                      <a:headEnd type="none" w="med" len="med"/>
                      <a:tailEnd type="none" w="med" len="med"/>
                    </a:lnL>
                    <a:lnR w="12700" cap="flat" cmpd="sng" algn="ctr">
                      <a:solidFill>
                        <a:srgbClr val="16145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tcPr>
                </a:tc>
                <a:tc>
                  <a:txBody>
                    <a:bodyPr/>
                    <a:lstStyle/>
                    <a:p>
                      <a:pPr algn="r">
                        <a:spcBef>
                          <a:spcPts val="200"/>
                        </a:spcBef>
                        <a:spcAft>
                          <a:spcPts val="200"/>
                        </a:spcAft>
                      </a:pPr>
                      <a:r>
                        <a:rPr lang="en-AU" sz="1600" b="1" dirty="0">
                          <a:effectLst/>
                          <a:latin typeface="Arial"/>
                          <a:ea typeface="Times New Roman"/>
                          <a:cs typeface="Times New Roman"/>
                        </a:rPr>
                        <a:t>$840,000</a:t>
                      </a:r>
                      <a:endParaRPr lang="en-AU" sz="1600" dirty="0">
                        <a:effectLst/>
                        <a:latin typeface="Arial"/>
                        <a:ea typeface="Times New Roman"/>
                        <a:cs typeface="Times New Roman"/>
                      </a:endParaRPr>
                    </a:p>
                  </a:txBody>
                  <a:tcPr marL="68580" marR="68580" marT="0" marB="0">
                    <a:lnL w="12700" cap="flat" cmpd="sng" algn="ctr">
                      <a:solidFill>
                        <a:srgbClr val="16145F"/>
                      </a:solidFill>
                      <a:prstDash val="solid"/>
                      <a:round/>
                      <a:headEnd type="none" w="med" len="med"/>
                      <a:tailEnd type="none" w="med" len="med"/>
                    </a:lnL>
                    <a:lnR w="12700" cap="flat" cmpd="sng" algn="ctr">
                      <a:solidFill>
                        <a:srgbClr val="16145F"/>
                      </a:solidFill>
                      <a:prstDash val="solid"/>
                      <a:round/>
                      <a:headEnd type="none" w="med" len="med"/>
                      <a:tailEnd type="none" w="med" len="med"/>
                    </a:lnR>
                    <a:lnT w="12700" cap="flat" cmpd="sng" algn="ctr">
                      <a:solidFill>
                        <a:srgbClr val="16145F"/>
                      </a:solidFill>
                      <a:prstDash val="solid"/>
                      <a:round/>
                      <a:headEnd type="none" w="med" len="med"/>
                      <a:tailEnd type="none" w="med" len="med"/>
                    </a:lnT>
                    <a:lnB w="12700" cap="flat" cmpd="sng" algn="ctr">
                      <a:solidFill>
                        <a:srgbClr val="16145F"/>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2" name="Rectangle 11"/>
          <p:cNvSpPr/>
          <p:nvPr/>
        </p:nvSpPr>
        <p:spPr>
          <a:xfrm>
            <a:off x="506864" y="4947339"/>
            <a:ext cx="824180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AU" dirty="0">
                <a:solidFill>
                  <a:prstClr val="black"/>
                </a:solidFill>
              </a:rPr>
              <a:t>They then add the cost of meetings (AGM, board </a:t>
            </a:r>
            <a:r>
              <a:rPr lang="en-AU" dirty="0" err="1">
                <a:solidFill>
                  <a:prstClr val="black"/>
                </a:solidFill>
              </a:rPr>
              <a:t>etc</a:t>
            </a:r>
            <a:r>
              <a:rPr lang="en-AU" dirty="0">
                <a:solidFill>
                  <a:prstClr val="black"/>
                </a:solidFill>
              </a:rPr>
              <a:t>) :   	 	               </a:t>
            </a:r>
            <a:r>
              <a:rPr lang="en-AU" b="1" dirty="0">
                <a:solidFill>
                  <a:prstClr val="black"/>
                </a:solidFill>
              </a:rPr>
              <a:t>$80,000</a:t>
            </a:r>
            <a:endParaRPr lang="en-AU" dirty="0">
              <a:solidFill>
                <a:prstClr val="black"/>
              </a:solidFill>
            </a:endParaRPr>
          </a:p>
        </p:txBody>
      </p:sp>
      <p:sp>
        <p:nvSpPr>
          <p:cNvPr id="13" name="Rectangle 12"/>
          <p:cNvSpPr/>
          <p:nvPr/>
        </p:nvSpPr>
        <p:spPr>
          <a:xfrm>
            <a:off x="506864" y="5495769"/>
            <a:ext cx="824180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AU" dirty="0">
                <a:solidFill>
                  <a:prstClr val="black"/>
                </a:solidFill>
              </a:rPr>
              <a:t>And costs for an office, vehicle and sundry expenses:	 	               </a:t>
            </a:r>
            <a:r>
              <a:rPr lang="en-AU" b="1" dirty="0">
                <a:solidFill>
                  <a:prstClr val="black"/>
                </a:solidFill>
              </a:rPr>
              <a:t>$260,000</a:t>
            </a:r>
            <a:endParaRPr lang="en-AU" dirty="0">
              <a:solidFill>
                <a:prstClr val="black"/>
              </a:solidFill>
            </a:endParaRPr>
          </a:p>
        </p:txBody>
      </p:sp>
      <p:sp>
        <p:nvSpPr>
          <p:cNvPr id="14" name="Rectangle 13"/>
          <p:cNvSpPr/>
          <p:nvPr/>
        </p:nvSpPr>
        <p:spPr>
          <a:xfrm>
            <a:off x="5961923" y="5975843"/>
            <a:ext cx="2808312" cy="73866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ctr"/>
            <a:r>
              <a:rPr lang="en-AU" sz="2400" b="1" dirty="0">
                <a:solidFill>
                  <a:prstClr val="black"/>
                </a:solidFill>
              </a:rPr>
              <a:t>TOTAL: $1,100,000 </a:t>
            </a:r>
            <a:r>
              <a:rPr lang="en-AU" dirty="0">
                <a:solidFill>
                  <a:prstClr val="black"/>
                </a:solidFill>
              </a:rPr>
              <a:t>	</a:t>
            </a:r>
          </a:p>
        </p:txBody>
      </p:sp>
    </p:spTree>
    <p:extLst>
      <p:ext uri="{BB962C8B-B14F-4D97-AF65-F5344CB8AC3E}">
        <p14:creationId xmlns:p14="http://schemas.microsoft.com/office/powerpoint/2010/main" val="60916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theme/theme1.xml><?xml version="1.0" encoding="utf-8"?>
<a:theme xmlns:a="http://schemas.openxmlformats.org/drawingml/2006/main" name="NTSV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38684</TotalTime>
  <Words>11244</Words>
  <Application>Microsoft Office PowerPoint</Application>
  <PresentationFormat>On-screen Show (4:3)</PresentationFormat>
  <Paragraphs>1173</Paragraphs>
  <Slides>106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106</vt:i4>
      </vt:variant>
    </vt:vector>
  </HeadingPairs>
  <TitlesOfParts>
    <vt:vector size="110" baseType="lpstr">
      <vt:lpstr>Arial</vt:lpstr>
      <vt:lpstr>Calibri</vt:lpstr>
      <vt:lpstr>Symbol</vt:lpstr>
      <vt:lpstr>NTSV powerpoint template</vt:lpstr>
      <vt:lpstr> First Principles Review Committee</vt:lpstr>
      <vt:lpstr>Agenda</vt:lpstr>
      <vt:lpstr>Background &amp; Purpose </vt:lpstr>
      <vt:lpstr>Background and purpose</vt:lpstr>
      <vt:lpstr>Background: The Templates</vt:lpstr>
      <vt:lpstr>Background and purpose</vt:lpstr>
      <vt:lpstr>Background and purpose</vt:lpstr>
      <vt:lpstr>Background and purpose</vt:lpstr>
      <vt:lpstr>Overview of the First Principles Review</vt:lpstr>
      <vt:lpstr>Governance Rules for FPRC</vt:lpstr>
      <vt:lpstr>Terms of Reference </vt:lpstr>
      <vt:lpstr>First Principles Review</vt:lpstr>
      <vt:lpstr>Introduction to the Settlement Act </vt:lpstr>
      <vt:lpstr>Background: Native Title and the Settlement Act</vt:lpstr>
      <vt:lpstr>What is Native Title?</vt:lpstr>
      <vt:lpstr>What is Native Title?</vt:lpstr>
      <vt:lpstr>What is Native Title?</vt:lpstr>
      <vt:lpstr>What is the Settlement Act?</vt:lpstr>
      <vt:lpstr>What is the Settlement Act?</vt:lpstr>
      <vt:lpstr>The Template Agreements:  Understanding the Recognition and Settlement framework</vt:lpstr>
      <vt:lpstr>Recognition &amp; Settlement Agreement framework What is on offer? </vt:lpstr>
      <vt:lpstr>***Agreement structure**** </vt:lpstr>
      <vt:lpstr>The ILUA</vt:lpstr>
      <vt:lpstr>More on the Templates</vt:lpstr>
      <vt:lpstr>More on the Templates</vt:lpstr>
      <vt:lpstr>Negotiations</vt:lpstr>
      <vt:lpstr>How are negotiations carried out? </vt:lpstr>
      <vt:lpstr>How do the Negotiation Team plan?</vt:lpstr>
      <vt:lpstr>Common Planning tools</vt:lpstr>
      <vt:lpstr>Templates Review:  Review of instructions from the TRC </vt:lpstr>
      <vt:lpstr>The Land Use Activity Agreement </vt:lpstr>
      <vt:lpstr> Recap on the LUAA</vt:lpstr>
      <vt:lpstr> Section 28: What is a “Land Use Activity” ?</vt:lpstr>
      <vt:lpstr> Section 27: What are the categories of Land Use Activity ?</vt:lpstr>
      <vt:lpstr> Role of the LUAA in the Settlement Act framework</vt:lpstr>
      <vt:lpstr> Template: LUAA</vt:lpstr>
      <vt:lpstr>Template: LUAA</vt:lpstr>
      <vt:lpstr> A closer look at Public Land Authorisations</vt:lpstr>
      <vt:lpstr> Public Land Authorisations</vt:lpstr>
      <vt:lpstr> Public Land Authorisations</vt:lpstr>
      <vt:lpstr> Public Land Authorisations</vt:lpstr>
      <vt:lpstr> A closer look at Earth Resource Infrastructure Authorisations  </vt:lpstr>
      <vt:lpstr> Earth Resource Infrastructure Authorisations </vt:lpstr>
      <vt:lpstr> Earth Resource Infrastructure Authorisations </vt:lpstr>
      <vt:lpstr> A closer look at Works on land </vt:lpstr>
      <vt:lpstr> Works on land</vt:lpstr>
      <vt:lpstr> Works on land</vt:lpstr>
      <vt:lpstr> Works on land</vt:lpstr>
      <vt:lpstr> Schedule 3: Works on land</vt:lpstr>
      <vt:lpstr> Works on land</vt:lpstr>
      <vt:lpstr> A closer look at Timber Release Plans </vt:lpstr>
      <vt:lpstr> Timber Release Plans</vt:lpstr>
      <vt:lpstr> A closer look at Community Benefits</vt:lpstr>
      <vt:lpstr> Community Benefits</vt:lpstr>
      <vt:lpstr> Community Benefits</vt:lpstr>
      <vt:lpstr>Community Benefits </vt:lpstr>
      <vt:lpstr>Leases, Licences and Permits</vt:lpstr>
      <vt:lpstr>Major Public Works </vt:lpstr>
      <vt:lpstr>Community Benefits </vt:lpstr>
      <vt:lpstr>Terms of Reference </vt:lpstr>
      <vt:lpstr>Terms of Reference </vt:lpstr>
      <vt:lpstr>The Natural Resources Agreement </vt:lpstr>
      <vt:lpstr>NRA: Take &amp; Use / Participation</vt:lpstr>
      <vt:lpstr>TAKE &amp; USE</vt:lpstr>
      <vt:lpstr>“Natural Resources”</vt:lpstr>
      <vt:lpstr>Structure of the NRA: Agreed Activities</vt:lpstr>
      <vt:lpstr>NRA: What are the Agreed Activities?</vt:lpstr>
      <vt:lpstr>NRA: Agreed Activities</vt:lpstr>
      <vt:lpstr>NRA: CONDITIONS FOR  PUBLIC &amp; PRIVATE LAND</vt:lpstr>
      <vt:lpstr>PUBLIC LAND CONDITIONS</vt:lpstr>
      <vt:lpstr>NRA: Commercial Purposes</vt:lpstr>
      <vt:lpstr>NRA: Vegetation </vt:lpstr>
      <vt:lpstr>NRA: Animals</vt:lpstr>
      <vt:lpstr>NRA: Participation Strategies </vt:lpstr>
      <vt:lpstr>NRA: Participation Strategies </vt:lpstr>
      <vt:lpstr>NRA: Participation Strategies </vt:lpstr>
      <vt:lpstr>NRA: Participation Strategies </vt:lpstr>
      <vt:lpstr>NRA: What else?</vt:lpstr>
      <vt:lpstr>Terms of Reference </vt:lpstr>
      <vt:lpstr>Terms of Reference </vt:lpstr>
      <vt:lpstr>Wider Settlement Review</vt:lpstr>
      <vt:lpstr>Understanding the RSA framework</vt:lpstr>
      <vt:lpstr>The Big Picture: Getting to a settlement figure  </vt:lpstr>
      <vt:lpstr>How does FNLRS approach this question? </vt:lpstr>
      <vt:lpstr>Response to Timber Creek: Valuing Native Title Rights</vt:lpstr>
      <vt:lpstr>Valuing Native Rights </vt:lpstr>
      <vt:lpstr>Valuing Native Rights </vt:lpstr>
      <vt:lpstr>Valuing Native Rights </vt:lpstr>
      <vt:lpstr>Terms of Reference </vt:lpstr>
      <vt:lpstr>State Resourcing Policy: Costing out aspirations? </vt:lpstr>
      <vt:lpstr>State’s modelling for TO corporation sustainability and negotiation guiding principles </vt:lpstr>
      <vt:lpstr>Resourcing Traditional Owner Settlement Act Agreements</vt:lpstr>
      <vt:lpstr>Initial thoughts</vt:lpstr>
      <vt:lpstr>PowerPoint Presentation</vt:lpstr>
      <vt:lpstr>The State’s guiding principles for negotiations under the TOS Act</vt:lpstr>
      <vt:lpstr>PowerPoint Presentation</vt:lpstr>
      <vt:lpstr>A summary of the State’s modelling for TO corporation sustainability.</vt:lpstr>
      <vt:lpstr>A summary of the State’s modelling for TO corporation sustainability.</vt:lpstr>
      <vt:lpstr>A summary of the State’s modelling for TO corporation sustainability.</vt:lpstr>
      <vt:lpstr>A summary of the State’s modelling for TO corporation sustainability.</vt:lpstr>
      <vt:lpstr>A summary of the State’s modelling for TO corporation sustainability.</vt:lpstr>
      <vt:lpstr>Analysis </vt:lpstr>
      <vt:lpstr>Country Plan v Framework  </vt:lpstr>
      <vt:lpstr>Terms of Reference </vt:lpstr>
      <vt:lpstr>Next Steps</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Gariwerd Native Title Claim  Establishing a corporation for the claim</dc:title>
  <dc:creator>Daniel Kelly</dc:creator>
  <cp:lastModifiedBy>Jessica Shapiro</cp:lastModifiedBy>
  <cp:revision>368</cp:revision>
  <cp:lastPrinted>2019-08-05T01:52:25Z</cp:lastPrinted>
  <dcterms:created xsi:type="dcterms:W3CDTF">2016-10-26T03:16:40Z</dcterms:created>
  <dcterms:modified xsi:type="dcterms:W3CDTF">2021-07-17T05:20:38Z</dcterms:modified>
</cp:coreProperties>
</file>